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334" r:id="rId21"/>
    <p:sldId id="333" r:id="rId22"/>
    <p:sldId id="284" r:id="rId23"/>
    <p:sldId id="269" r:id="rId24"/>
    <p:sldId id="335" r:id="rId25"/>
    <p:sldId id="305" r:id="rId26"/>
    <p:sldId id="307" r:id="rId27"/>
    <p:sldId id="306" r:id="rId28"/>
    <p:sldId id="308" r:id="rId29"/>
    <p:sldId id="270" r:id="rId30"/>
    <p:sldId id="309" r:id="rId31"/>
    <p:sldId id="336"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289" r:id="rId50"/>
    <p:sldId id="320" r:id="rId51"/>
    <p:sldId id="274"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00" d="100"/>
          <a:sy n="100" d="100"/>
        </p:scale>
        <p:origin x="47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1/27/2023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jpeg>
</file>

<file path=ppt/media/image34.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4207453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29538422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Binaryxx/ibm_capstone/blob/main/labs-jupyter-spacex-Data%20wrangling.ipynb"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Binaryxx/ibm_capstone/blob/main/jupyter-labs-eda-dataviz.ipynb"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Binaryxx/ibm_capstone/blob/main/jupyter-labs-eda-sql-coursera_sqllite.ipynb" TargetMode="External"/><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Binaryxx/ibm_capstone/blob/main/spacex_launch_geo.csv" TargetMode="External"/><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Binaryxx/ibm_capstone/blob/main/spacex_dash_app.py"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Binaryxx/ibm_capstone/blob/main/spacex_dash_app.py" TargetMode="External"/><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Binaryxx/ibm_capstone/blob/master/Data%20Collection%20N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Binaryxx/ibm_capstone/blob/main/Webscraping%20N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Binaryxx Sune</a:t>
            </a:r>
          </a:p>
          <a:p>
            <a:r>
              <a:rPr lang="en-US" dirty="0">
                <a:solidFill>
                  <a:schemeClr val="bg2"/>
                </a:solidFill>
                <a:latin typeface="Abadi" panose="020B0604020104020204" pitchFamily="34" charset="0"/>
                <a:ea typeface="SF Pro" pitchFamily="2" charset="0"/>
                <a:cs typeface="SF Pro" pitchFamily="2" charset="0"/>
              </a:rPr>
              <a:t>01/27/2023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2">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4">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6"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8" name="Title 1">
            <a:extLst>
              <a:ext uri="{FF2B5EF4-FFF2-40B4-BE49-F238E27FC236}">
                <a16:creationId xmlns:a16="http://schemas.microsoft.com/office/drawing/2014/main" id="{2A665A13-3129-46DF-B847-F273F3E96BE6}"/>
              </a:ext>
            </a:extLst>
          </p:cNvPr>
          <p:cNvSpPr txBox="1">
            <a:spLocks/>
          </p:cNvSpPr>
          <p:nvPr/>
        </p:nvSpPr>
        <p:spPr>
          <a:xfrm>
            <a:off x="1098468" y="885651"/>
            <a:ext cx="3229803" cy="46246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rgbClr val="FFFFFF"/>
                </a:solidFill>
                <a:latin typeface="+mj-lt"/>
                <a:ea typeface="+mj-ea"/>
                <a:cs typeface="+mj-cs"/>
              </a:rPr>
              <a:t>Data Wrangling</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78708" y="885651"/>
            <a:ext cx="6525220" cy="4616849"/>
          </a:xfrm>
          <a:prstGeom prst="rect">
            <a:avLst/>
          </a:prstGeom>
        </p:spPr>
        <p:txBody>
          <a:bodyPr vert="horz" lIns="91440" tIns="45720" rIns="91440" bIns="45720" rtlCol="0" anchor="ctr">
            <a:normAutofit/>
          </a:bodyPr>
          <a:lstStyle/>
          <a:p>
            <a:pPr>
              <a:spcBef>
                <a:spcPts val="1400"/>
              </a:spcBef>
            </a:pPr>
            <a:r>
              <a:rPr lang="en-US" sz="2000" dirty="0"/>
              <a:t>Some data information from the API were IDs rather than the actual values, resulting in the use of the API again to relate those IDs to their respective values.</a:t>
            </a:r>
          </a:p>
          <a:p>
            <a:pPr>
              <a:spcBef>
                <a:spcPts val="1400"/>
              </a:spcBef>
            </a:pPr>
            <a:r>
              <a:rPr lang="en-US" sz="2000" dirty="0"/>
              <a:t>Only the relevant data needs to be kept, so proper filtering of the data set needs to be done so that the appropriate rocket boosters are selected    (Falcon 9 Rockets Only)</a:t>
            </a:r>
          </a:p>
          <a:p>
            <a:pPr>
              <a:spcBef>
                <a:spcPts val="1400"/>
              </a:spcBef>
            </a:pPr>
            <a:r>
              <a:rPr lang="en-US" sz="2000" dirty="0"/>
              <a:t>Null values for the rocket boosters are set to its mean value, while landing pad values were left null since that column was irrelevant</a:t>
            </a:r>
          </a:p>
          <a:p>
            <a:pPr marL="0" indent="0">
              <a:spcBef>
                <a:spcPts val="1400"/>
              </a:spcBef>
              <a:buNone/>
            </a:pPr>
            <a:r>
              <a:rPr lang="en-US" sz="2000" i="1" dirty="0"/>
              <a:t>Below is a link to the notebook to conduct this process:</a:t>
            </a:r>
          </a:p>
          <a:p>
            <a:pPr marL="0" indent="0">
              <a:spcBef>
                <a:spcPts val="1400"/>
              </a:spcBef>
              <a:buNone/>
            </a:pPr>
            <a:r>
              <a:rPr lang="en-US" sz="2000" dirty="0">
                <a:hlinkClick r:id="rId2"/>
              </a:rPr>
              <a:t>GitHub URL Data Wrangling </a:t>
            </a:r>
            <a:endParaRPr lang="en-US" sz="2000" dirty="0"/>
          </a:p>
          <a:p>
            <a:pPr marL="0"/>
            <a:endParaRPr lang="en-US" sz="2000" dirty="0"/>
          </a:p>
          <a:p>
            <a:endParaRPr lang="en-US" sz="2000" dirty="0"/>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10707624" y="6382512"/>
            <a:ext cx="685800" cy="320040"/>
          </a:xfrm>
        </p:spPr>
        <p:txBody>
          <a:bodyPr vert="horz" lIns="91440" tIns="45720" rIns="91440" bIns="45720" rtlCol="0" anchor="ctr">
            <a:normAutofit/>
          </a:bodyPr>
          <a:lstStyle/>
          <a:p>
            <a:pPr>
              <a:spcAft>
                <a:spcPts val="600"/>
              </a:spcAft>
            </a:pPr>
            <a:fld id="{5075537C-CA84-1446-933C-8E9D027F9201}" type="slidenum">
              <a:rPr lang="en-US" sz="1000">
                <a:solidFill>
                  <a:schemeClr val="tx1">
                    <a:tint val="75000"/>
                  </a:schemeClr>
                </a:solidFill>
                <a:latin typeface="+mn-lt"/>
              </a:rPr>
              <a:pPr>
                <a:spcAft>
                  <a:spcPts val="600"/>
                </a:spcAft>
              </a:pPr>
              <a:t>10</a:t>
            </a:fld>
            <a:endParaRPr lang="en-US" sz="1000">
              <a:solidFill>
                <a:schemeClr val="tx1">
                  <a:tint val="75000"/>
                </a:schemeClr>
              </a:solidFill>
              <a:latin typeface="+mn-lt"/>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9">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7240" y="731519"/>
            <a:ext cx="2845191" cy="32375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800" kern="1200">
                <a:solidFill>
                  <a:srgbClr val="FFFFFF"/>
                </a:solidFill>
                <a:latin typeface="+mj-lt"/>
                <a:ea typeface="+mj-ea"/>
                <a:cs typeface="+mj-cs"/>
              </a:rPr>
              <a:t>EDA with Data Visualization</a:t>
            </a:r>
          </a:p>
        </p:txBody>
      </p:sp>
      <p:sp>
        <p:nvSpPr>
          <p:cNvPr id="27" name="Rectangle 11">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1183492" y="4756646"/>
            <a:ext cx="1980070" cy="1304059"/>
          </a:xfrm>
        </p:spPr>
        <p:txBody>
          <a:bodyPr vert="horz" lIns="91440" tIns="45720" rIns="91440" bIns="45720" rtlCol="0" anchor="ctr">
            <a:normAutofit/>
          </a:bodyPr>
          <a:lstStyle/>
          <a:p>
            <a:pPr algn="ctr">
              <a:spcAft>
                <a:spcPts val="600"/>
              </a:spcAft>
            </a:pPr>
            <a:fld id="{5075537C-CA84-1446-933C-8E9D027F9201}" type="slidenum">
              <a:rPr lang="en-US" sz="4400">
                <a:solidFill>
                  <a:srgbClr val="FFFFFF"/>
                </a:solidFill>
                <a:latin typeface="+mn-lt"/>
              </a:rPr>
              <a:pPr algn="ctr">
                <a:spcAft>
                  <a:spcPts val="600"/>
                </a:spcAft>
              </a:pPr>
              <a:t>11</a:t>
            </a:fld>
            <a:endParaRPr lang="en-US" sz="4400">
              <a:solidFill>
                <a:srgbClr val="FFFFFF"/>
              </a:solidFill>
              <a:latin typeface="+mn-lt"/>
            </a:endParaRPr>
          </a:p>
        </p:txBody>
      </p:sp>
      <p:sp>
        <p:nvSpPr>
          <p:cNvPr id="14" name="Rectangle 13">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379709" y="686862"/>
            <a:ext cx="7037591" cy="5475129"/>
          </a:xfrm>
          <a:prstGeom prst="rect">
            <a:avLst/>
          </a:prstGeom>
        </p:spPr>
        <p:txBody>
          <a:bodyPr vert="horz" lIns="91440" tIns="45720" rIns="91440" bIns="45720" rtlCol="0" anchor="ctr">
            <a:normAutofit/>
          </a:bodyPr>
          <a:lstStyle/>
          <a:p>
            <a:pPr>
              <a:spcBef>
                <a:spcPts val="1400"/>
              </a:spcBef>
            </a:pPr>
            <a:r>
              <a:rPr lang="en-US" sz="1200" dirty="0"/>
              <a:t>A scatterplot was used to visualize any correlation between the following feature pairs and the first stage rocket landing success rate:</a:t>
            </a:r>
          </a:p>
          <a:p>
            <a:pPr lvl="1">
              <a:spcBef>
                <a:spcPts val="1400"/>
              </a:spcBef>
            </a:pPr>
            <a:r>
              <a:rPr lang="en-US" sz="1200" dirty="0"/>
              <a:t>Flight Number and Launch Site Location</a:t>
            </a:r>
          </a:p>
          <a:p>
            <a:pPr lvl="1">
              <a:spcBef>
                <a:spcPts val="1400"/>
              </a:spcBef>
            </a:pPr>
            <a:r>
              <a:rPr lang="en-US" sz="1200" dirty="0"/>
              <a:t>Payload Mass and Launch Site Location</a:t>
            </a:r>
          </a:p>
          <a:p>
            <a:pPr lvl="1">
              <a:spcBef>
                <a:spcPts val="1400"/>
              </a:spcBef>
            </a:pPr>
            <a:r>
              <a:rPr lang="en-US" sz="1200" dirty="0"/>
              <a:t>Flight Number and Orbit Type</a:t>
            </a:r>
          </a:p>
          <a:p>
            <a:pPr lvl="1">
              <a:spcBef>
                <a:spcPts val="1400"/>
              </a:spcBef>
            </a:pPr>
            <a:r>
              <a:rPr lang="en-US" sz="1200" dirty="0"/>
              <a:t>Payload and Orbit Type</a:t>
            </a:r>
          </a:p>
          <a:p>
            <a:pPr lvl="2">
              <a:spcBef>
                <a:spcPts val="1400"/>
              </a:spcBef>
            </a:pPr>
            <a:r>
              <a:rPr lang="en-US" sz="1200" dirty="0"/>
              <a:t>Flight Number effectively represents when the launch was made; higher flight numbers are the most recent ones while lower flight numbers represent the earliest launches</a:t>
            </a:r>
          </a:p>
          <a:p>
            <a:pPr>
              <a:spcBef>
                <a:spcPts val="1400"/>
              </a:spcBef>
            </a:pPr>
            <a:r>
              <a:rPr lang="en-US" sz="1200" dirty="0"/>
              <a:t>A category plot was used to visualize any correlation between the following feature pairs and the first stage rocket landing success rate:</a:t>
            </a:r>
          </a:p>
          <a:p>
            <a:pPr lvl="1">
              <a:spcBef>
                <a:spcPts val="1400"/>
              </a:spcBef>
            </a:pPr>
            <a:r>
              <a:rPr lang="en-US" sz="1200" dirty="0"/>
              <a:t>Flight Number and Payload Mass</a:t>
            </a:r>
          </a:p>
          <a:p>
            <a:pPr lvl="1">
              <a:spcBef>
                <a:spcPts val="1400"/>
              </a:spcBef>
            </a:pPr>
            <a:r>
              <a:rPr lang="en-US" sz="1200" dirty="0"/>
              <a:t>Flight Number and Launch Site</a:t>
            </a:r>
          </a:p>
          <a:p>
            <a:pPr>
              <a:spcBef>
                <a:spcPts val="1400"/>
              </a:spcBef>
            </a:pPr>
            <a:r>
              <a:rPr lang="en-US" sz="1200" dirty="0"/>
              <a:t>A bar graph was used to compare the success rate of the first stage rocket landing of each Orbit Type</a:t>
            </a:r>
          </a:p>
          <a:p>
            <a:pPr>
              <a:spcBef>
                <a:spcPts val="1400"/>
              </a:spcBef>
            </a:pPr>
            <a:r>
              <a:rPr lang="en-US" sz="1200" dirty="0"/>
              <a:t>A line graph was used to identify trends of success rate over time</a:t>
            </a:r>
          </a:p>
          <a:p>
            <a:pPr marL="0" indent="0">
              <a:spcBef>
                <a:spcPts val="1400"/>
              </a:spcBef>
              <a:buNone/>
            </a:pPr>
            <a:r>
              <a:rPr lang="en-US" sz="1200" i="1" dirty="0"/>
              <a:t>Below is a link to the notebook to conduct this process:</a:t>
            </a:r>
          </a:p>
          <a:p>
            <a:pPr marL="0" indent="0">
              <a:spcBef>
                <a:spcPts val="1400"/>
              </a:spcBef>
              <a:buNone/>
            </a:pPr>
            <a:r>
              <a:rPr lang="en-US" sz="1200" dirty="0">
                <a:hlinkClick r:id="rId2"/>
              </a:rPr>
              <a:t>GitHub URL Data Visualization </a:t>
            </a:r>
            <a:endParaRPr lang="en-US" sz="1200" dirty="0"/>
          </a:p>
          <a:p>
            <a:pPr marL="0"/>
            <a:endParaRPr lang="en-US" sz="1200"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6513788" y="365125"/>
            <a:ext cx="4840010" cy="18073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tx1"/>
                </a:solidFill>
                <a:latin typeface="+mj-lt"/>
                <a:ea typeface="+mj-ea"/>
                <a:cs typeface="+mj-cs"/>
              </a:rPr>
              <a:t>EDA with SQL</a:t>
            </a:r>
          </a:p>
        </p:txBody>
      </p:sp>
      <p:pic>
        <p:nvPicPr>
          <p:cNvPr id="7" name="Picture 6" descr="Magnifying glass showing decling performance">
            <a:extLst>
              <a:ext uri="{FF2B5EF4-FFF2-40B4-BE49-F238E27FC236}">
                <a16:creationId xmlns:a16="http://schemas.microsoft.com/office/drawing/2014/main" id="{3093E807-F1FB-1013-EF5A-1B17052390C9}"/>
              </a:ext>
            </a:extLst>
          </p:cNvPr>
          <p:cNvPicPr>
            <a:picLocks noChangeAspect="1"/>
          </p:cNvPicPr>
          <p:nvPr/>
        </p:nvPicPr>
        <p:blipFill rotWithShape="1">
          <a:blip r:embed="rId2"/>
          <a:srcRect l="4951" r="35515"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513788" y="2333297"/>
            <a:ext cx="4840010" cy="3843666"/>
          </a:xfrm>
          <a:prstGeom prst="rect">
            <a:avLst/>
          </a:prstGeom>
        </p:spPr>
        <p:txBody>
          <a:bodyPr vert="horz" lIns="91440" tIns="45720" rIns="91440" bIns="45720" rtlCol="0">
            <a:normAutofit/>
          </a:bodyPr>
          <a:lstStyle/>
          <a:p>
            <a:pPr>
              <a:spcBef>
                <a:spcPts val="1400"/>
              </a:spcBef>
            </a:pPr>
            <a:r>
              <a:rPr lang="en-US" sz="1900" dirty="0"/>
              <a:t>Identified Launch Sites</a:t>
            </a:r>
          </a:p>
          <a:p>
            <a:pPr>
              <a:spcBef>
                <a:spcPts val="1400"/>
              </a:spcBef>
            </a:pPr>
            <a:r>
              <a:rPr lang="en-US" sz="1900" dirty="0"/>
              <a:t>Identified the statistics about the Payload Mass, such as max value</a:t>
            </a:r>
          </a:p>
          <a:p>
            <a:pPr>
              <a:spcBef>
                <a:spcPts val="1400"/>
              </a:spcBef>
            </a:pPr>
            <a:r>
              <a:rPr lang="en-US" sz="1900" dirty="0"/>
              <a:t>Identified successes in relation to time</a:t>
            </a:r>
          </a:p>
          <a:p>
            <a:pPr>
              <a:spcBef>
                <a:spcPts val="1400"/>
              </a:spcBef>
            </a:pPr>
            <a:r>
              <a:rPr lang="en-US" sz="1900" dirty="0"/>
              <a:t>Identified number of successful landings for each type of successful landing</a:t>
            </a:r>
          </a:p>
          <a:p>
            <a:pPr marL="0"/>
            <a:endParaRPr lang="en-US" sz="1900" dirty="0"/>
          </a:p>
          <a:p>
            <a:pPr marL="0" indent="0">
              <a:spcBef>
                <a:spcPts val="1400"/>
              </a:spcBef>
              <a:buNone/>
            </a:pPr>
            <a:r>
              <a:rPr lang="en-US" sz="1900" i="1" dirty="0"/>
              <a:t>Below is a link to the notebook to conduct this process:</a:t>
            </a:r>
          </a:p>
          <a:p>
            <a:pPr marL="0" indent="0">
              <a:spcBef>
                <a:spcPts val="1400"/>
              </a:spcBef>
              <a:buNone/>
            </a:pPr>
            <a:r>
              <a:rPr lang="en-US" sz="1900" dirty="0">
                <a:hlinkClick r:id="rId3"/>
              </a:rPr>
              <a:t>GitHub URL SQL EDA </a:t>
            </a:r>
            <a:endParaRPr lang="en-US" sz="1900" dirty="0"/>
          </a:p>
          <a:p>
            <a:pPr marL="0"/>
            <a:endParaRPr lang="en-US" sz="1900" dirty="0"/>
          </a:p>
          <a:p>
            <a:endParaRPr lang="en-US" sz="1900" dirty="0"/>
          </a:p>
          <a:p>
            <a:endParaRPr lang="en-US" sz="1900" dirty="0"/>
          </a:p>
        </p:txBody>
      </p:sp>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12</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World map with flight paths">
            <a:extLst>
              <a:ext uri="{FF2B5EF4-FFF2-40B4-BE49-F238E27FC236}">
                <a16:creationId xmlns:a16="http://schemas.microsoft.com/office/drawing/2014/main" id="{D344D89C-9A30-E758-0BB2-1C47ECAA0D99}"/>
              </a:ext>
            </a:extLst>
          </p:cNvPr>
          <p:cNvPicPr>
            <a:picLocks noChangeAspect="1"/>
          </p:cNvPicPr>
          <p:nvPr/>
        </p:nvPicPr>
        <p:blipFill rotWithShape="1">
          <a:blip r:embed="rId2"/>
          <a:srcRect l="29687" r="37133" b="1"/>
          <a:stretch/>
        </p:blipFill>
        <p:spPr>
          <a:xfrm>
            <a:off x="3704110" y="10"/>
            <a:ext cx="3334028" cy="6857990"/>
          </a:xfrm>
          <a:custGeom>
            <a:avLst/>
            <a:gdLst/>
            <a:ahLst/>
            <a:cxnLst/>
            <a:rect l="l" t="t" r="r" b="b"/>
            <a:pathLst>
              <a:path w="3334028" h="6858000">
                <a:moveTo>
                  <a:pt x="500842" y="0"/>
                </a:moveTo>
                <a:lnTo>
                  <a:pt x="2659182" y="0"/>
                </a:lnTo>
                <a:lnTo>
                  <a:pt x="2757468" y="220250"/>
                </a:lnTo>
                <a:cubicBezTo>
                  <a:pt x="3081351" y="995532"/>
                  <a:pt x="3278606" y="1835013"/>
                  <a:pt x="3323957" y="2713863"/>
                </a:cubicBezTo>
                <a:lnTo>
                  <a:pt x="3334028" y="3105106"/>
                </a:lnTo>
                <a:lnTo>
                  <a:pt x="3334028" y="3105196"/>
                </a:lnTo>
                <a:lnTo>
                  <a:pt x="3323957" y="3496440"/>
                </a:lnTo>
                <a:cubicBezTo>
                  <a:pt x="3261260" y="4711439"/>
                  <a:pt x="2908232" y="5851195"/>
                  <a:pt x="2331664" y="6850096"/>
                </a:cubicBezTo>
                <a:lnTo>
                  <a:pt x="2326857" y="6858000"/>
                </a:lnTo>
                <a:lnTo>
                  <a:pt x="0" y="6858000"/>
                </a:lnTo>
                <a:lnTo>
                  <a:pt x="106270" y="6738188"/>
                </a:lnTo>
                <a:cubicBezTo>
                  <a:pt x="940576" y="5750906"/>
                  <a:pt x="1441755" y="4485187"/>
                  <a:pt x="1441755" y="3105151"/>
                </a:cubicBezTo>
                <a:cubicBezTo>
                  <a:pt x="1441755" y="2020836"/>
                  <a:pt x="1132354" y="1007095"/>
                  <a:pt x="595066" y="143535"/>
                </a:cubicBezTo>
                <a:close/>
              </a:path>
            </a:pathLst>
          </a:custGeom>
        </p:spPr>
      </p:pic>
      <p:sp>
        <p:nvSpPr>
          <p:cNvPr id="3" name="Title 1">
            <a:extLst>
              <a:ext uri="{FF2B5EF4-FFF2-40B4-BE49-F238E27FC236}">
                <a16:creationId xmlns:a16="http://schemas.microsoft.com/office/drawing/2014/main" id="{B28946E4-5BEF-46F0-A56A-E7E85ACA148F}"/>
              </a:ext>
            </a:extLst>
          </p:cNvPr>
          <p:cNvSpPr txBox="1">
            <a:spLocks/>
          </p:cNvSpPr>
          <p:nvPr/>
        </p:nvSpPr>
        <p:spPr>
          <a:xfrm>
            <a:off x="481013" y="647699"/>
            <a:ext cx="3867149" cy="50657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a:solidFill>
                  <a:schemeClr val="tx1"/>
                </a:solidFill>
                <a:latin typeface="+mj-lt"/>
                <a:ea typeface="+mj-ea"/>
                <a:cs typeface="+mj-cs"/>
              </a:rPr>
              <a:t>Build an Interactive Map with Folium</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6974" y="485776"/>
            <a:ext cx="4162425" cy="5394324"/>
          </a:xfrm>
          <a:prstGeom prst="rect">
            <a:avLst/>
          </a:prstGeom>
        </p:spPr>
        <p:txBody>
          <a:bodyPr vert="horz" lIns="91440" tIns="45720" rIns="91440" bIns="45720" rtlCol="0" anchor="ctr">
            <a:normAutofit/>
          </a:bodyPr>
          <a:lstStyle/>
          <a:p>
            <a:pPr>
              <a:spcBef>
                <a:spcPts val="1400"/>
              </a:spcBef>
            </a:pPr>
            <a:r>
              <a:rPr lang="en-US" sz="1800" dirty="0"/>
              <a:t>Create a circle which captured the 4 primary areas of launches to indicate where launch sites can be</a:t>
            </a:r>
          </a:p>
          <a:p>
            <a:pPr>
              <a:spcBef>
                <a:spcPts val="1400"/>
              </a:spcBef>
            </a:pPr>
            <a:r>
              <a:rPr lang="en-US" sz="1800" dirty="0"/>
              <a:t>Marked the launch site and its landing outcome to see the relation between successes and location</a:t>
            </a:r>
          </a:p>
          <a:p>
            <a:pPr>
              <a:spcBef>
                <a:spcPts val="1400"/>
              </a:spcBef>
            </a:pPr>
            <a:r>
              <a:rPr lang="en-US" sz="1800" dirty="0"/>
              <a:t>Identified major geographical elements such as cities, major roads, rails, and coasts to identify minimum distance pattern of launch areas </a:t>
            </a:r>
          </a:p>
          <a:p>
            <a:pPr marL="0">
              <a:spcBef>
                <a:spcPts val="1400"/>
              </a:spcBef>
            </a:pPr>
            <a:endParaRPr lang="en-US" sz="1800" dirty="0"/>
          </a:p>
          <a:p>
            <a:pPr marL="0" indent="0">
              <a:spcBef>
                <a:spcPts val="1400"/>
              </a:spcBef>
              <a:buNone/>
            </a:pPr>
            <a:r>
              <a:rPr lang="en-US" sz="1800" i="1" dirty="0"/>
              <a:t>Below is a link to the notebook to conduct this process:</a:t>
            </a:r>
          </a:p>
          <a:p>
            <a:pPr marL="0" indent="0">
              <a:spcBef>
                <a:spcPts val="1400"/>
              </a:spcBef>
              <a:buNone/>
            </a:pPr>
            <a:r>
              <a:rPr lang="en-US" sz="1800" dirty="0">
                <a:hlinkClick r:id="rId3"/>
              </a:rPr>
              <a:t>GitHub URL Map </a:t>
            </a:r>
            <a:endParaRPr lang="en-US" sz="1800" dirty="0"/>
          </a:p>
          <a:p>
            <a:pPr marL="0">
              <a:spcBef>
                <a:spcPts val="1400"/>
              </a:spcBef>
            </a:pPr>
            <a:endParaRPr lang="en-US" sz="1800" dirty="0"/>
          </a:p>
          <a:p>
            <a:endParaRPr lang="en-US" sz="1800" dirty="0"/>
          </a:p>
          <a:p>
            <a:endParaRPr lang="en-US" sz="1800" dirty="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10758389" y="6356350"/>
            <a:ext cx="95101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lumMod val="75000"/>
                    <a:lumOff val="25000"/>
                  </a:schemeClr>
                </a:solidFill>
                <a:latin typeface="Calibri" panose="020F0502020204030204"/>
              </a:rPr>
              <a:pPr>
                <a:spcAft>
                  <a:spcPts val="600"/>
                </a:spcAft>
                <a:defRPr/>
              </a:pPr>
              <a:t>13</a:t>
            </a:fld>
            <a:endParaRPr lang="en-US" sz="12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838200" y="713312"/>
            <a:ext cx="4038600" cy="54313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Build a Dashboard with Plotly Dash</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95999" y="713313"/>
            <a:ext cx="5257801" cy="5431376"/>
          </a:xfrm>
          <a:prstGeom prst="rect">
            <a:avLst/>
          </a:prstGeom>
        </p:spPr>
        <p:txBody>
          <a:bodyPr vert="horz" lIns="91440" tIns="45720" rIns="91440" bIns="45720" rtlCol="0" anchor="ctr">
            <a:normAutofit/>
          </a:bodyPr>
          <a:lstStyle/>
          <a:p>
            <a:pPr>
              <a:spcBef>
                <a:spcPts val="1400"/>
              </a:spcBef>
            </a:pPr>
            <a:r>
              <a:rPr lang="en-US" sz="1700" dirty="0"/>
              <a:t>The dashboard had a dropdown for different launch sites (or all launch sites) to examine the different performances of each one in regards to successful first stage rocket landings</a:t>
            </a:r>
          </a:p>
          <a:p>
            <a:pPr>
              <a:spcBef>
                <a:spcPts val="1400"/>
              </a:spcBef>
            </a:pPr>
            <a:r>
              <a:rPr lang="en-US" sz="1700" dirty="0"/>
              <a:t>For each selected configuration of view, a pie chart displayed the percent of successful landings to total landings (or the percent that each site contributed to successful landings in the case of all launch sites view)</a:t>
            </a:r>
          </a:p>
          <a:p>
            <a:pPr>
              <a:spcBef>
                <a:spcPts val="1400"/>
              </a:spcBef>
            </a:pPr>
            <a:r>
              <a:rPr lang="en-US" sz="1700" dirty="0"/>
              <a:t>Below the pie chart was a scatterplot which displayed the relationship between payload mass and booster version in regards to successful first stage rocket landings</a:t>
            </a:r>
          </a:p>
          <a:p>
            <a:pPr lvl="1">
              <a:spcBef>
                <a:spcPts val="1400"/>
              </a:spcBef>
            </a:pPr>
            <a:r>
              <a:rPr lang="en-US" sz="1700" dirty="0"/>
              <a:t>The scatterplot can be configured with a slider to determine the range of payload mass values</a:t>
            </a:r>
          </a:p>
          <a:p>
            <a:pPr marL="0" indent="0">
              <a:spcBef>
                <a:spcPts val="1400"/>
              </a:spcBef>
              <a:buNone/>
            </a:pPr>
            <a:r>
              <a:rPr lang="en-US" sz="1700" i="1" dirty="0"/>
              <a:t>Below is a link to the python file to conduct this process:</a:t>
            </a:r>
          </a:p>
          <a:p>
            <a:pPr marL="0" indent="0">
              <a:spcBef>
                <a:spcPts val="1400"/>
              </a:spcBef>
              <a:buNone/>
            </a:pPr>
            <a:r>
              <a:rPr lang="en-US" sz="1700" dirty="0">
                <a:hlinkClick r:id="rId2"/>
              </a:rPr>
              <a:t>GitHub URL Dashboard </a:t>
            </a:r>
            <a:endParaRPr lang="en-US" sz="1700" dirty="0"/>
          </a:p>
          <a:p>
            <a:endParaRPr lang="en-US" sz="1700" dirty="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6513788" y="365125"/>
            <a:ext cx="4840010" cy="18073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tx1"/>
                </a:solidFill>
                <a:latin typeface="+mj-lt"/>
                <a:ea typeface="+mj-ea"/>
                <a:cs typeface="+mj-cs"/>
              </a:rPr>
              <a:t>Predictive Analysis (Classification)</a:t>
            </a:r>
          </a:p>
        </p:txBody>
      </p:sp>
      <p:pic>
        <p:nvPicPr>
          <p:cNvPr id="7" name="Picture 6" descr="Top view of cubes connected with black lines">
            <a:extLst>
              <a:ext uri="{FF2B5EF4-FFF2-40B4-BE49-F238E27FC236}">
                <a16:creationId xmlns:a16="http://schemas.microsoft.com/office/drawing/2014/main" id="{BC586D6F-765B-FC4E-3E9C-590EC31BA4B1}"/>
              </a:ext>
            </a:extLst>
          </p:cNvPr>
          <p:cNvPicPr>
            <a:picLocks noChangeAspect="1"/>
          </p:cNvPicPr>
          <p:nvPr/>
        </p:nvPicPr>
        <p:blipFill rotWithShape="1">
          <a:blip r:embed="rId2"/>
          <a:srcRect l="21515" r="11593"/>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513788" y="2333297"/>
            <a:ext cx="4840010" cy="3843666"/>
          </a:xfrm>
          <a:prstGeom prst="rect">
            <a:avLst/>
          </a:prstGeom>
        </p:spPr>
        <p:txBody>
          <a:bodyPr vert="horz" lIns="91440" tIns="45720" rIns="91440" bIns="45720" rtlCol="0">
            <a:normAutofit/>
          </a:bodyPr>
          <a:lstStyle/>
          <a:p>
            <a:pPr>
              <a:spcBef>
                <a:spcPts val="1400"/>
              </a:spcBef>
            </a:pPr>
            <a:r>
              <a:rPr lang="en-US" sz="1100" dirty="0"/>
              <a:t>Built models based on optimal hyperparameters with the help of </a:t>
            </a:r>
            <a:r>
              <a:rPr lang="en-US" sz="1100" dirty="0" err="1"/>
              <a:t>GridSearchCV</a:t>
            </a:r>
            <a:r>
              <a:rPr lang="en-US" sz="1100" dirty="0"/>
              <a:t> to select the parameters which provided the highest in sample accuracy.</a:t>
            </a:r>
          </a:p>
          <a:p>
            <a:pPr>
              <a:spcBef>
                <a:spcPts val="1400"/>
              </a:spcBef>
            </a:pPr>
            <a:r>
              <a:rPr lang="en-US" sz="1100" dirty="0"/>
              <a:t>The following models were used and compared with each other:</a:t>
            </a:r>
          </a:p>
          <a:p>
            <a:pPr lvl="1">
              <a:spcBef>
                <a:spcPts val="1400"/>
              </a:spcBef>
            </a:pPr>
            <a:r>
              <a:rPr lang="en-US" sz="1100" dirty="0"/>
              <a:t>Logistic Regression</a:t>
            </a:r>
          </a:p>
          <a:p>
            <a:pPr lvl="1">
              <a:spcBef>
                <a:spcPts val="1400"/>
              </a:spcBef>
            </a:pPr>
            <a:r>
              <a:rPr lang="en-US" sz="1100" dirty="0"/>
              <a:t>K Nearest Neighbors</a:t>
            </a:r>
          </a:p>
          <a:p>
            <a:pPr lvl="1">
              <a:spcBef>
                <a:spcPts val="1400"/>
              </a:spcBef>
            </a:pPr>
            <a:r>
              <a:rPr lang="en-US" sz="1100" dirty="0"/>
              <a:t>Decision Trees</a:t>
            </a:r>
          </a:p>
          <a:p>
            <a:pPr lvl="1">
              <a:spcBef>
                <a:spcPts val="1400"/>
              </a:spcBef>
            </a:pPr>
            <a:r>
              <a:rPr lang="en-US" sz="1100" dirty="0"/>
              <a:t>Support Vector Machines</a:t>
            </a:r>
          </a:p>
          <a:p>
            <a:pPr>
              <a:spcBef>
                <a:spcPts val="1400"/>
              </a:spcBef>
            </a:pPr>
            <a:r>
              <a:rPr lang="en-US" sz="1100" dirty="0"/>
              <a:t>Evaluation of these models are done through a confusion matrix and it’s out of sample prediction accuracy</a:t>
            </a:r>
          </a:p>
          <a:p>
            <a:pPr lvl="1">
              <a:spcBef>
                <a:spcPts val="1400"/>
              </a:spcBef>
            </a:pPr>
            <a:r>
              <a:rPr lang="en-US" sz="1100" dirty="0"/>
              <a:t>Every model except for the Decision Trees Model were very successful (equally high success) in making an accurate prediction</a:t>
            </a:r>
          </a:p>
          <a:p>
            <a:pPr marL="0" indent="0">
              <a:spcBef>
                <a:spcPts val="1400"/>
              </a:spcBef>
              <a:buNone/>
            </a:pPr>
            <a:r>
              <a:rPr lang="en-US" sz="1100" i="1" dirty="0"/>
              <a:t>Below is a link to the python file to conduct this process:</a:t>
            </a:r>
          </a:p>
          <a:p>
            <a:pPr marL="0" indent="0">
              <a:spcBef>
                <a:spcPts val="1400"/>
              </a:spcBef>
              <a:buNone/>
            </a:pPr>
            <a:r>
              <a:rPr lang="en-US" sz="1100" dirty="0">
                <a:hlinkClick r:id="rId3"/>
              </a:rPr>
              <a:t>GitHub URL Dashboard </a:t>
            </a:r>
            <a:endParaRPr lang="en-US" sz="1100" dirty="0"/>
          </a:p>
          <a:p>
            <a:pPr marL="0"/>
            <a:endParaRPr lang="en-US" sz="1100" dirty="0"/>
          </a:p>
        </p:txBody>
      </p:sp>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15</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D6CDB20-394C-4D51-9C5B-8751E2133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ounded Rectangle 3">
            <a:extLst>
              <a:ext uri="{FF2B5EF4-FFF2-40B4-BE49-F238E27FC236}">
                <a16:creationId xmlns:a16="http://schemas.microsoft.com/office/drawing/2014/main" id="{46DFD1E0-DCA7-47E6-B78B-6ECDDF873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chemeClr val="tx1">
                <a:lumMod val="50000"/>
                <a:lumOff val="50000"/>
              </a:schemeClr>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AAB0B1E-BB97-40E0-8DCD-D1197A0E1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1288060" y="1369938"/>
            <a:ext cx="3210854" cy="41148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sz="4400" kern="1200">
                <a:solidFill>
                  <a:schemeClr val="tx1"/>
                </a:solidFill>
                <a:latin typeface="+mj-lt"/>
                <a:ea typeface="+mj-ea"/>
                <a:cs typeface="+mj-cs"/>
              </a:rPr>
              <a:t>Results</a:t>
            </a:r>
          </a:p>
        </p:txBody>
      </p:sp>
      <p:cxnSp>
        <p:nvCxnSpPr>
          <p:cNvPr id="19" name="Straight Connector 18">
            <a:extLst>
              <a:ext uri="{FF2B5EF4-FFF2-40B4-BE49-F238E27FC236}">
                <a16:creationId xmlns:a16="http://schemas.microsoft.com/office/drawing/2014/main" id="{F492F8DF-EE34-4FC5-9FFE-76EB2E3BBA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3168614" y="3429000"/>
            <a:ext cx="32004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5030505" y="1371600"/>
            <a:ext cx="5872185" cy="41148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1400">
                <a:solidFill>
                  <a:schemeClr val="tx1"/>
                </a:solidFill>
                <a:latin typeface="+mn-lt"/>
              </a:rPr>
              <a:t>Through the exploratory data analysis, it was observed that: </a:t>
            </a:r>
          </a:p>
          <a:p>
            <a:pPr lvl="1">
              <a:spcBef>
                <a:spcPts val="1400"/>
              </a:spcBef>
              <a:buFont typeface="Arial" panose="020B0604020202020204" pitchFamily="34" charset="0"/>
              <a:buChar char="•"/>
            </a:pPr>
            <a:r>
              <a:rPr lang="en-US" sz="1400">
                <a:solidFill>
                  <a:schemeClr val="tx1"/>
                </a:solidFill>
                <a:latin typeface="+mn-lt"/>
              </a:rPr>
              <a:t>As the flight number increased, the first stage was more likely to land successfully; this would mean that more recent and future launches are more likely to land successfully </a:t>
            </a:r>
          </a:p>
          <a:p>
            <a:pPr lvl="2">
              <a:spcBef>
                <a:spcPts val="1400"/>
              </a:spcBef>
              <a:buFont typeface="Arial" panose="020B0604020202020204" pitchFamily="34" charset="0"/>
              <a:buChar char="•"/>
            </a:pPr>
            <a:r>
              <a:rPr lang="en-US" sz="1400">
                <a:solidFill>
                  <a:schemeClr val="tx1"/>
                </a:solidFill>
                <a:latin typeface="+mn-lt"/>
              </a:rPr>
              <a:t>This was confirmed and supported by analyzing the success rate in relation to time</a:t>
            </a:r>
          </a:p>
          <a:p>
            <a:pPr lvl="1">
              <a:spcBef>
                <a:spcPts val="1400"/>
              </a:spcBef>
              <a:buFont typeface="Arial" panose="020B0604020202020204" pitchFamily="34" charset="0"/>
              <a:buChar char="•"/>
            </a:pPr>
            <a:r>
              <a:rPr lang="en-US" sz="1400">
                <a:solidFill>
                  <a:schemeClr val="tx1"/>
                </a:solidFill>
                <a:latin typeface="+mn-lt"/>
              </a:rPr>
              <a:t>As payload mass increased, the less likely the first stage will return</a:t>
            </a:r>
          </a:p>
          <a:p>
            <a:pPr lvl="2">
              <a:spcBef>
                <a:spcPts val="1400"/>
              </a:spcBef>
              <a:buFont typeface="Arial" panose="020B0604020202020204" pitchFamily="34" charset="0"/>
              <a:buChar char="•"/>
            </a:pPr>
            <a:r>
              <a:rPr lang="en-US" sz="1400">
                <a:solidFill>
                  <a:schemeClr val="tx1"/>
                </a:solidFill>
                <a:latin typeface="+mn-lt"/>
              </a:rPr>
              <a:t>The opposite holds true for launches for Polar, LEO, and ISS orbits</a:t>
            </a:r>
          </a:p>
          <a:p>
            <a:pPr lvl="1">
              <a:spcBef>
                <a:spcPts val="1400"/>
              </a:spcBef>
              <a:buFont typeface="Arial" panose="020B0604020202020204" pitchFamily="34" charset="0"/>
              <a:buChar char="•"/>
            </a:pPr>
            <a:r>
              <a:rPr lang="en-US" sz="1400">
                <a:solidFill>
                  <a:schemeClr val="tx1"/>
                </a:solidFill>
                <a:latin typeface="+mn-lt"/>
              </a:rPr>
              <a:t>Certain launch sites, such as VAFB SLC 4E has a higher success rate than the rest</a:t>
            </a:r>
          </a:p>
          <a:p>
            <a:pPr lvl="2">
              <a:spcBef>
                <a:spcPts val="1400"/>
              </a:spcBef>
              <a:buFont typeface="Arial" panose="020B0604020202020204" pitchFamily="34" charset="0"/>
              <a:buChar char="•"/>
            </a:pPr>
            <a:r>
              <a:rPr lang="en-US" sz="1400">
                <a:solidFill>
                  <a:schemeClr val="tx1"/>
                </a:solidFill>
                <a:latin typeface="+mn-lt"/>
              </a:rPr>
              <a:t>Upon further analysis, it was noted that this launch site never launched rockets with payload mass greater than 10000</a:t>
            </a:r>
          </a:p>
          <a:p>
            <a:pPr marL="457200" lvl="1">
              <a:buFont typeface="Arial" panose="020B0604020202020204" pitchFamily="34" charset="0"/>
              <a:buChar char="•"/>
            </a:pPr>
            <a:endParaRPr lang="en-US" sz="1400">
              <a:solidFill>
                <a:schemeClr val="tx1"/>
              </a:solidFill>
              <a:latin typeface="+mn-lt"/>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8" name="Rectangle 147">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1198181" y="560881"/>
            <a:ext cx="9795638" cy="111438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5200">
                <a:solidFill>
                  <a:schemeClr val="tx1"/>
                </a:solidFill>
                <a:latin typeface="+mj-lt"/>
                <a:ea typeface="+mj-ea"/>
                <a:cs typeface="+mj-cs"/>
              </a:rPr>
              <a:t>Dashboard Screenshots</a:t>
            </a:r>
          </a:p>
        </p:txBody>
      </p:sp>
      <p:pic>
        <p:nvPicPr>
          <p:cNvPr id="34" name="Picture 33">
            <a:extLst>
              <a:ext uri="{FF2B5EF4-FFF2-40B4-BE49-F238E27FC236}">
                <a16:creationId xmlns:a16="http://schemas.microsoft.com/office/drawing/2014/main" id="{6E1D634F-1CF7-93CC-2F05-BBC6D158FC2C}"/>
              </a:ext>
            </a:extLst>
          </p:cNvPr>
          <p:cNvPicPr>
            <a:picLocks noChangeAspect="1"/>
          </p:cNvPicPr>
          <p:nvPr/>
        </p:nvPicPr>
        <p:blipFill>
          <a:blip r:embed="rId3"/>
          <a:stretch>
            <a:fillRect/>
          </a:stretch>
        </p:blipFill>
        <p:spPr>
          <a:xfrm>
            <a:off x="-1" y="3981859"/>
            <a:ext cx="12242197" cy="2448437"/>
          </a:xfrm>
          <a:prstGeom prst="rect">
            <a:avLst/>
          </a:prstGeom>
        </p:spPr>
      </p:pic>
      <p:pic>
        <p:nvPicPr>
          <p:cNvPr id="12" name="Picture 11">
            <a:extLst>
              <a:ext uri="{FF2B5EF4-FFF2-40B4-BE49-F238E27FC236}">
                <a16:creationId xmlns:a16="http://schemas.microsoft.com/office/drawing/2014/main" id="{FBAC07BD-4E4B-7442-C3F3-6DD2901043FF}"/>
              </a:ext>
            </a:extLst>
          </p:cNvPr>
          <p:cNvPicPr>
            <a:picLocks noChangeAspect="1"/>
          </p:cNvPicPr>
          <p:nvPr/>
        </p:nvPicPr>
        <p:blipFill>
          <a:blip r:embed="rId4"/>
          <a:stretch>
            <a:fillRect/>
          </a:stretch>
        </p:blipFill>
        <p:spPr>
          <a:xfrm>
            <a:off x="-1" y="1675260"/>
            <a:ext cx="12188951" cy="2194011"/>
          </a:xfrm>
          <a:prstGeom prst="rect">
            <a:avLst/>
          </a:prstGeom>
        </p:spPr>
      </p:pic>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tint val="75000"/>
                  </a:schemeClr>
                </a:solidFill>
                <a:latin typeface="+mn-lt"/>
              </a:rPr>
              <a:pPr>
                <a:spcAft>
                  <a:spcPts val="600"/>
                </a:spcAft>
              </a:pPr>
              <a:t>17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670969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616847" cy="41362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a:buNone/>
            </a:pP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CF00344A-3FC6-D2F2-00AD-E14AE4F3CF85}"/>
              </a:ext>
            </a:extLst>
          </p:cNvPr>
          <p:cNvPicPr>
            <a:picLocks noChangeAspect="1"/>
          </p:cNvPicPr>
          <p:nvPr/>
        </p:nvPicPr>
        <p:blipFill>
          <a:blip r:embed="rId4"/>
          <a:stretch>
            <a:fillRect/>
          </a:stretch>
        </p:blipFill>
        <p:spPr>
          <a:xfrm>
            <a:off x="734028" y="2250652"/>
            <a:ext cx="5048250" cy="4333875"/>
          </a:xfrm>
          <a:prstGeom prst="rect">
            <a:avLst/>
          </a:prstGeom>
        </p:spPr>
      </p:pic>
      <p:sp>
        <p:nvSpPr>
          <p:cNvPr id="5" name="TextBox 4">
            <a:extLst>
              <a:ext uri="{FF2B5EF4-FFF2-40B4-BE49-F238E27FC236}">
                <a16:creationId xmlns:a16="http://schemas.microsoft.com/office/drawing/2014/main" id="{C4178D11-1857-CBF7-3AD5-EE84C749A410}"/>
              </a:ext>
            </a:extLst>
          </p:cNvPr>
          <p:cNvSpPr txBox="1"/>
          <p:nvPr/>
        </p:nvSpPr>
        <p:spPr>
          <a:xfrm>
            <a:off x="8033898" y="1474996"/>
            <a:ext cx="1455175" cy="369332"/>
          </a:xfrm>
          <a:prstGeom prst="rect">
            <a:avLst/>
          </a:prstGeom>
          <a:noFill/>
        </p:spPr>
        <p:txBody>
          <a:bodyPr wrap="square" rtlCol="0">
            <a:spAutoFit/>
          </a:bodyPr>
          <a:lstStyle/>
          <a:p>
            <a:r>
              <a:rPr lang="en-US" dirty="0"/>
              <a:t>Decision Tree</a:t>
            </a:r>
          </a:p>
        </p:txBody>
      </p:sp>
      <p:pic>
        <p:nvPicPr>
          <p:cNvPr id="9" name="Picture 8">
            <a:extLst>
              <a:ext uri="{FF2B5EF4-FFF2-40B4-BE49-F238E27FC236}">
                <a16:creationId xmlns:a16="http://schemas.microsoft.com/office/drawing/2014/main" id="{408931B5-0E0B-3B1C-D18A-EB09B6A16AE7}"/>
              </a:ext>
            </a:extLst>
          </p:cNvPr>
          <p:cNvPicPr>
            <a:picLocks noChangeAspect="1"/>
          </p:cNvPicPr>
          <p:nvPr/>
        </p:nvPicPr>
        <p:blipFill>
          <a:blip r:embed="rId5"/>
          <a:stretch>
            <a:fillRect/>
          </a:stretch>
        </p:blipFill>
        <p:spPr>
          <a:xfrm>
            <a:off x="6237361" y="2250651"/>
            <a:ext cx="5048250" cy="4333875"/>
          </a:xfrm>
          <a:prstGeom prst="rect">
            <a:avLst/>
          </a:prstGeom>
        </p:spPr>
      </p:pic>
      <p:sp>
        <p:nvSpPr>
          <p:cNvPr id="10" name="TextBox 9">
            <a:extLst>
              <a:ext uri="{FF2B5EF4-FFF2-40B4-BE49-F238E27FC236}">
                <a16:creationId xmlns:a16="http://schemas.microsoft.com/office/drawing/2014/main" id="{B2E0B511-A3B5-FA5E-7540-8DDA888C2BD4}"/>
              </a:ext>
            </a:extLst>
          </p:cNvPr>
          <p:cNvSpPr txBox="1"/>
          <p:nvPr/>
        </p:nvSpPr>
        <p:spPr>
          <a:xfrm>
            <a:off x="2301345" y="1442730"/>
            <a:ext cx="1913616" cy="369332"/>
          </a:xfrm>
          <a:prstGeom prst="rect">
            <a:avLst/>
          </a:prstGeom>
          <a:noFill/>
        </p:spPr>
        <p:txBody>
          <a:bodyPr wrap="square" rtlCol="0">
            <a:spAutoFit/>
          </a:bodyPr>
          <a:lstStyle/>
          <a:p>
            <a:r>
              <a:rPr lang="en-US" dirty="0"/>
              <a:t>SVM, KNN, </a:t>
            </a:r>
            <a:r>
              <a:rPr lang="en-US" dirty="0" err="1"/>
              <a:t>LogReg</a:t>
            </a:r>
            <a:endParaRPr lang="en-US" dirty="0"/>
          </a:p>
        </p:txBody>
      </p:sp>
    </p:spTree>
    <p:extLst>
      <p:ext uri="{BB962C8B-B14F-4D97-AF65-F5344CB8AC3E}">
        <p14:creationId xmlns:p14="http://schemas.microsoft.com/office/powerpoint/2010/main" val="3200574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838200" y="609600"/>
            <a:ext cx="3739341"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chemeClr val="tx1"/>
                </a:solidFill>
                <a:latin typeface="+mj-lt"/>
                <a:ea typeface="+mj-ea"/>
                <a:cs typeface="+mj-cs"/>
              </a:rPr>
              <a:t>Flight Number vs. Launch Site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2366" y="2194102"/>
            <a:ext cx="3427001" cy="3908586"/>
          </a:xfrm>
          <a:prstGeom prst="rect">
            <a:avLst/>
          </a:prstGeom>
        </p:spPr>
        <p:txBody>
          <a:bodyPr vert="horz" lIns="91440" tIns="45720" rIns="91440" bIns="45720" rtlCol="0">
            <a:normAutofit/>
          </a:bodyPr>
          <a:lstStyle/>
          <a:p>
            <a:pPr marL="0">
              <a:spcBef>
                <a:spcPts val="1400"/>
              </a:spcBef>
            </a:pPr>
            <a:r>
              <a:rPr lang="en-US" sz="2000"/>
              <a:t>The scatterplot demonstrates that SLC 40 had more successful landings through its early iterations; other launch sites did not display any noticeable pattern</a:t>
            </a:r>
          </a:p>
        </p:txBody>
      </p:sp>
      <p:pic>
        <p:nvPicPr>
          <p:cNvPr id="6" name="Picture 5">
            <a:extLst>
              <a:ext uri="{FF2B5EF4-FFF2-40B4-BE49-F238E27FC236}">
                <a16:creationId xmlns:a16="http://schemas.microsoft.com/office/drawing/2014/main" id="{24E97588-F614-C6C4-7733-E5881D492ADE}"/>
              </a:ext>
            </a:extLst>
          </p:cNvPr>
          <p:cNvPicPr>
            <a:picLocks noChangeAspect="1"/>
          </p:cNvPicPr>
          <p:nvPr/>
        </p:nvPicPr>
        <p:blipFill>
          <a:blip r:embed="rId2"/>
          <a:stretch>
            <a:fillRect/>
          </a:stretch>
        </p:blipFill>
        <p:spPr>
          <a:xfrm>
            <a:off x="5460819" y="661916"/>
            <a:ext cx="6124417" cy="5557909"/>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20</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chemeClr val="tx1"/>
                </a:solidFill>
                <a:latin typeface="+mj-lt"/>
                <a:ea typeface="+mj-ea"/>
                <a:cs typeface="+mj-cs"/>
              </a:rPr>
              <a:t>Payload vs. Launch Site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A general pattern of most launches having mass lower than 8000kg</a:t>
            </a:r>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21</a:t>
            </a:fld>
            <a:endParaRPr lang="en-US" sz="1200">
              <a:solidFill>
                <a:srgbClr val="303030"/>
              </a:solidFill>
              <a:latin typeface="+mn-lt"/>
            </a:endParaRPr>
          </a:p>
        </p:txBody>
      </p:sp>
      <p:pic>
        <p:nvPicPr>
          <p:cNvPr id="2" name="Picture 1">
            <a:extLst>
              <a:ext uri="{FF2B5EF4-FFF2-40B4-BE49-F238E27FC236}">
                <a16:creationId xmlns:a16="http://schemas.microsoft.com/office/drawing/2014/main" id="{5F536C53-0887-78E4-0250-208A0444B435}"/>
              </a:ext>
            </a:extLst>
          </p:cNvPr>
          <p:cNvPicPr>
            <a:picLocks noChangeAspect="1"/>
          </p:cNvPicPr>
          <p:nvPr/>
        </p:nvPicPr>
        <p:blipFill>
          <a:blip r:embed="rId2"/>
          <a:stretch>
            <a:fillRect/>
          </a:stretch>
        </p:blipFill>
        <p:spPr>
          <a:xfrm>
            <a:off x="5234178" y="1303302"/>
            <a:ext cx="6362700" cy="4248150"/>
          </a:xfrm>
          <a:prstGeom prst="rect">
            <a:avLst/>
          </a:prstGeom>
        </p:spPr>
      </p:pic>
    </p:spTree>
    <p:extLst>
      <p:ext uri="{BB962C8B-B14F-4D97-AF65-F5344CB8AC3E}">
        <p14:creationId xmlns:p14="http://schemas.microsoft.com/office/powerpoint/2010/main" val="14308394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7">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1137034" y="609600"/>
            <a:ext cx="6478417" cy="13228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Success Rate vs. Orbit Type</a:t>
            </a:r>
          </a:p>
        </p:txBody>
      </p:sp>
      <p:sp>
        <p:nvSpPr>
          <p:cNvPr id="24" name="Freeform: Shape 19">
            <a:extLst>
              <a:ext uri="{FF2B5EF4-FFF2-40B4-BE49-F238E27FC236}">
                <a16:creationId xmlns:a16="http://schemas.microsoft.com/office/drawing/2014/main" id="{C1657055-16FE-41A2-B207-7880F6DCA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89924" y="2"/>
            <a:ext cx="7602076" cy="470844"/>
          </a:xfrm>
          <a:custGeom>
            <a:avLst/>
            <a:gdLst>
              <a:gd name="connsiteX0" fmla="*/ 9683888 w 9683888"/>
              <a:gd name="connsiteY0" fmla="*/ 0 h 743457"/>
              <a:gd name="connsiteX1" fmla="*/ 0 w 9683888"/>
              <a:gd name="connsiteY1" fmla="*/ 0 h 743457"/>
              <a:gd name="connsiteX2" fmla="*/ 0 w 9683888"/>
              <a:gd name="connsiteY2" fmla="*/ 365878 h 743457"/>
              <a:gd name="connsiteX3" fmla="*/ 11844 w 9683888"/>
              <a:gd name="connsiteY3" fmla="*/ 367909 h 743457"/>
              <a:gd name="connsiteX4" fmla="*/ 106208 w 9683888"/>
              <a:gd name="connsiteY4" fmla="*/ 385974 h 743457"/>
              <a:gd name="connsiteX5" fmla="*/ 183667 w 9683888"/>
              <a:gd name="connsiteY5" fmla="*/ 399162 h 743457"/>
              <a:gd name="connsiteX6" fmla="*/ 292430 w 9683888"/>
              <a:gd name="connsiteY6" fmla="*/ 390408 h 743457"/>
              <a:gd name="connsiteX7" fmla="*/ 386942 w 9683888"/>
              <a:gd name="connsiteY7" fmla="*/ 395582 h 743457"/>
              <a:gd name="connsiteX8" fmla="*/ 485751 w 9683888"/>
              <a:gd name="connsiteY8" fmla="*/ 408404 h 743457"/>
              <a:gd name="connsiteX9" fmla="*/ 604107 w 9683888"/>
              <a:gd name="connsiteY9" fmla="*/ 418647 h 743457"/>
              <a:gd name="connsiteX10" fmla="*/ 694081 w 9683888"/>
              <a:gd name="connsiteY10" fmla="*/ 449524 h 743457"/>
              <a:gd name="connsiteX11" fmla="*/ 762452 w 9683888"/>
              <a:gd name="connsiteY11" fmla="*/ 456090 h 743457"/>
              <a:gd name="connsiteX12" fmla="*/ 987872 w 9683888"/>
              <a:gd name="connsiteY12" fmla="*/ 481862 h 743457"/>
              <a:gd name="connsiteX13" fmla="*/ 1077163 w 9683888"/>
              <a:gd name="connsiteY13" fmla="*/ 524467 h 743457"/>
              <a:gd name="connsiteX14" fmla="*/ 1258716 w 9683888"/>
              <a:gd name="connsiteY14" fmla="*/ 587975 h 743457"/>
              <a:gd name="connsiteX15" fmla="*/ 1298056 w 9683888"/>
              <a:gd name="connsiteY15" fmla="*/ 595413 h 743457"/>
              <a:gd name="connsiteX16" fmla="*/ 1327017 w 9683888"/>
              <a:gd name="connsiteY16" fmla="*/ 617412 h 743457"/>
              <a:gd name="connsiteX17" fmla="*/ 1347909 w 9683888"/>
              <a:gd name="connsiteY17" fmla="*/ 620209 h 743457"/>
              <a:gd name="connsiteX18" fmla="*/ 1421792 w 9683888"/>
              <a:gd name="connsiteY18" fmla="*/ 626139 h 743457"/>
              <a:gd name="connsiteX19" fmla="*/ 1519789 w 9683888"/>
              <a:gd name="connsiteY19" fmla="*/ 645011 h 743457"/>
              <a:gd name="connsiteX20" fmla="*/ 1620886 w 9683888"/>
              <a:gd name="connsiteY20" fmla="*/ 687715 h 743457"/>
              <a:gd name="connsiteX21" fmla="*/ 1676745 w 9683888"/>
              <a:gd name="connsiteY21" fmla="*/ 690130 h 743457"/>
              <a:gd name="connsiteX22" fmla="*/ 1832228 w 9683888"/>
              <a:gd name="connsiteY22" fmla="*/ 690860 h 743457"/>
              <a:gd name="connsiteX23" fmla="*/ 1980464 w 9683888"/>
              <a:gd name="connsiteY23" fmla="*/ 704858 h 743457"/>
              <a:gd name="connsiteX24" fmla="*/ 2051150 w 9683888"/>
              <a:gd name="connsiteY24" fmla="*/ 711187 h 743457"/>
              <a:gd name="connsiteX25" fmla="*/ 2162824 w 9683888"/>
              <a:gd name="connsiteY25" fmla="*/ 709178 h 743457"/>
              <a:gd name="connsiteX26" fmla="*/ 2259859 w 9683888"/>
              <a:gd name="connsiteY26" fmla="*/ 718188 h 743457"/>
              <a:gd name="connsiteX27" fmla="*/ 2378290 w 9683888"/>
              <a:gd name="connsiteY27" fmla="*/ 738748 h 743457"/>
              <a:gd name="connsiteX28" fmla="*/ 2407828 w 9683888"/>
              <a:gd name="connsiteY28" fmla="*/ 743457 h 743457"/>
              <a:gd name="connsiteX29" fmla="*/ 2428936 w 9683888"/>
              <a:gd name="connsiteY29" fmla="*/ 734697 h 743457"/>
              <a:gd name="connsiteX30" fmla="*/ 2646106 w 9683888"/>
              <a:gd name="connsiteY30" fmla="*/ 660204 h 743457"/>
              <a:gd name="connsiteX31" fmla="*/ 2799920 w 9683888"/>
              <a:gd name="connsiteY31" fmla="*/ 630451 h 743457"/>
              <a:gd name="connsiteX32" fmla="*/ 2953556 w 9683888"/>
              <a:gd name="connsiteY32" fmla="*/ 607173 h 743457"/>
              <a:gd name="connsiteX33" fmla="*/ 3009839 w 9683888"/>
              <a:gd name="connsiteY33" fmla="*/ 601743 h 743457"/>
              <a:gd name="connsiteX34" fmla="*/ 3115016 w 9683888"/>
              <a:gd name="connsiteY34" fmla="*/ 584982 h 743457"/>
              <a:gd name="connsiteX35" fmla="*/ 3185844 w 9683888"/>
              <a:gd name="connsiteY35" fmla="*/ 595356 h 743457"/>
              <a:gd name="connsiteX36" fmla="*/ 3246013 w 9683888"/>
              <a:gd name="connsiteY36" fmla="*/ 592418 h 743457"/>
              <a:gd name="connsiteX37" fmla="*/ 3313565 w 9683888"/>
              <a:gd name="connsiteY37" fmla="*/ 574138 h 743457"/>
              <a:gd name="connsiteX38" fmla="*/ 3414143 w 9683888"/>
              <a:gd name="connsiteY38" fmla="*/ 553730 h 743457"/>
              <a:gd name="connsiteX39" fmla="*/ 3552895 w 9683888"/>
              <a:gd name="connsiteY39" fmla="*/ 548563 h 743457"/>
              <a:gd name="connsiteX40" fmla="*/ 3753012 w 9683888"/>
              <a:gd name="connsiteY40" fmla="*/ 599520 h 743457"/>
              <a:gd name="connsiteX41" fmla="*/ 3804392 w 9683888"/>
              <a:gd name="connsiteY41" fmla="*/ 604131 h 743457"/>
              <a:gd name="connsiteX42" fmla="*/ 3916696 w 9683888"/>
              <a:gd name="connsiteY42" fmla="*/ 606540 h 743457"/>
              <a:gd name="connsiteX43" fmla="*/ 4063849 w 9683888"/>
              <a:gd name="connsiteY43" fmla="*/ 604058 h 743457"/>
              <a:gd name="connsiteX44" fmla="*/ 4172179 w 9683888"/>
              <a:gd name="connsiteY44" fmla="*/ 592355 h 743457"/>
              <a:gd name="connsiteX45" fmla="*/ 4276294 w 9683888"/>
              <a:gd name="connsiteY45" fmla="*/ 587119 h 743457"/>
              <a:gd name="connsiteX46" fmla="*/ 4411090 w 9683888"/>
              <a:gd name="connsiteY46" fmla="*/ 575600 h 743457"/>
              <a:gd name="connsiteX47" fmla="*/ 4540465 w 9683888"/>
              <a:gd name="connsiteY47" fmla="*/ 567464 h 743457"/>
              <a:gd name="connsiteX48" fmla="*/ 4545352 w 9683888"/>
              <a:gd name="connsiteY48" fmla="*/ 555554 h 743457"/>
              <a:gd name="connsiteX49" fmla="*/ 4564014 w 9683888"/>
              <a:gd name="connsiteY49" fmla="*/ 553660 h 743457"/>
              <a:gd name="connsiteX50" fmla="*/ 4568602 w 9683888"/>
              <a:gd name="connsiteY50" fmla="*/ 550913 h 743457"/>
              <a:gd name="connsiteX51" fmla="*/ 4595289 w 9683888"/>
              <a:gd name="connsiteY51" fmla="*/ 537407 h 743457"/>
              <a:gd name="connsiteX52" fmla="*/ 4739026 w 9683888"/>
              <a:gd name="connsiteY52" fmla="*/ 532483 h 743457"/>
              <a:gd name="connsiteX53" fmla="*/ 5061335 w 9683888"/>
              <a:gd name="connsiteY53" fmla="*/ 545635 h 743457"/>
              <a:gd name="connsiteX54" fmla="*/ 5338634 w 9683888"/>
              <a:gd name="connsiteY54" fmla="*/ 595754 h 743457"/>
              <a:gd name="connsiteX55" fmla="*/ 5529430 w 9683888"/>
              <a:gd name="connsiteY55" fmla="*/ 606335 h 743457"/>
              <a:gd name="connsiteX56" fmla="*/ 5604039 w 9683888"/>
              <a:gd name="connsiteY56" fmla="*/ 607676 h 743457"/>
              <a:gd name="connsiteX57" fmla="*/ 5625281 w 9683888"/>
              <a:gd name="connsiteY57" fmla="*/ 617253 h 743457"/>
              <a:gd name="connsiteX58" fmla="*/ 5628138 w 9683888"/>
              <a:gd name="connsiteY58" fmla="*/ 615483 h 743457"/>
              <a:gd name="connsiteX59" fmla="*/ 5653593 w 9683888"/>
              <a:gd name="connsiteY59" fmla="*/ 617873 h 743457"/>
              <a:gd name="connsiteX60" fmla="*/ 5658658 w 9683888"/>
              <a:gd name="connsiteY60" fmla="*/ 624279 h 743457"/>
              <a:gd name="connsiteX61" fmla="*/ 5675963 w 9683888"/>
              <a:gd name="connsiteY61" fmla="*/ 627762 h 743457"/>
              <a:gd name="connsiteX62" fmla="*/ 5709625 w 9683888"/>
              <a:gd name="connsiteY62" fmla="*/ 639593 h 743457"/>
              <a:gd name="connsiteX63" fmla="*/ 5716324 w 9683888"/>
              <a:gd name="connsiteY63" fmla="*/ 637148 h 743457"/>
              <a:gd name="connsiteX64" fmla="*/ 5767720 w 9683888"/>
              <a:gd name="connsiteY64" fmla="*/ 647737 h 743457"/>
              <a:gd name="connsiteX65" fmla="*/ 5768619 w 9683888"/>
              <a:gd name="connsiteY65" fmla="*/ 645671 h 743457"/>
              <a:gd name="connsiteX66" fmla="*/ 5858696 w 9683888"/>
              <a:gd name="connsiteY66" fmla="*/ 628099 h 743457"/>
              <a:gd name="connsiteX67" fmla="*/ 5935260 w 9683888"/>
              <a:gd name="connsiteY67" fmla="*/ 596904 h 743457"/>
              <a:gd name="connsiteX68" fmla="*/ 5946176 w 9683888"/>
              <a:gd name="connsiteY68" fmla="*/ 597874 h 743457"/>
              <a:gd name="connsiteX69" fmla="*/ 5946447 w 9683888"/>
              <a:gd name="connsiteY69" fmla="*/ 597396 h 743457"/>
              <a:gd name="connsiteX70" fmla="*/ 5958069 w 9683888"/>
              <a:gd name="connsiteY70" fmla="*/ 597432 h 743457"/>
              <a:gd name="connsiteX71" fmla="*/ 5966081 w 9683888"/>
              <a:gd name="connsiteY71" fmla="*/ 599643 h 743457"/>
              <a:gd name="connsiteX72" fmla="*/ 5987259 w 9683888"/>
              <a:gd name="connsiteY72" fmla="*/ 601523 h 743457"/>
              <a:gd name="connsiteX73" fmla="*/ 5994905 w 9683888"/>
              <a:gd name="connsiteY73" fmla="*/ 598873 h 743457"/>
              <a:gd name="connsiteX74" fmla="*/ 6054803 w 9683888"/>
              <a:gd name="connsiteY74" fmla="*/ 541202 h 743457"/>
              <a:gd name="connsiteX75" fmla="*/ 6188672 w 9683888"/>
              <a:gd name="connsiteY75" fmla="*/ 496389 h 743457"/>
              <a:gd name="connsiteX76" fmla="*/ 6323280 w 9683888"/>
              <a:gd name="connsiteY76" fmla="*/ 458013 h 743457"/>
              <a:gd name="connsiteX77" fmla="*/ 6457257 w 9683888"/>
              <a:gd name="connsiteY77" fmla="*/ 414621 h 743457"/>
              <a:gd name="connsiteX78" fmla="*/ 6530019 w 9683888"/>
              <a:gd name="connsiteY78" fmla="*/ 423168 h 743457"/>
              <a:gd name="connsiteX79" fmla="*/ 6626800 w 9683888"/>
              <a:gd name="connsiteY79" fmla="*/ 375078 h 743457"/>
              <a:gd name="connsiteX80" fmla="*/ 6689231 w 9683888"/>
              <a:gd name="connsiteY80" fmla="*/ 353501 h 743457"/>
              <a:gd name="connsiteX81" fmla="*/ 6726440 w 9683888"/>
              <a:gd name="connsiteY81" fmla="*/ 340276 h 743457"/>
              <a:gd name="connsiteX82" fmla="*/ 6835228 w 9683888"/>
              <a:gd name="connsiteY82" fmla="*/ 329393 h 743457"/>
              <a:gd name="connsiteX83" fmla="*/ 7039363 w 9683888"/>
              <a:gd name="connsiteY83" fmla="*/ 370823 h 743457"/>
              <a:gd name="connsiteX84" fmla="*/ 7095156 w 9683888"/>
              <a:gd name="connsiteY84" fmla="*/ 366075 h 743457"/>
              <a:gd name="connsiteX85" fmla="*/ 7187061 w 9683888"/>
              <a:gd name="connsiteY85" fmla="*/ 383876 h 743457"/>
              <a:gd name="connsiteX86" fmla="*/ 7295039 w 9683888"/>
              <a:gd name="connsiteY86" fmla="*/ 355046 h 743457"/>
              <a:gd name="connsiteX87" fmla="*/ 7373651 w 9683888"/>
              <a:gd name="connsiteY87" fmla="*/ 322299 h 743457"/>
              <a:gd name="connsiteX88" fmla="*/ 7418964 w 9683888"/>
              <a:gd name="connsiteY88" fmla="*/ 308685 h 743457"/>
              <a:gd name="connsiteX89" fmla="*/ 7450568 w 9683888"/>
              <a:gd name="connsiteY89" fmla="*/ 293511 h 743457"/>
              <a:gd name="connsiteX90" fmla="*/ 7538380 w 9683888"/>
              <a:gd name="connsiteY90" fmla="*/ 283235 h 743457"/>
              <a:gd name="connsiteX91" fmla="*/ 7786348 w 9683888"/>
              <a:gd name="connsiteY91" fmla="*/ 225377 h 743457"/>
              <a:gd name="connsiteX92" fmla="*/ 7849534 w 9683888"/>
              <a:gd name="connsiteY92" fmla="*/ 245434 h 743457"/>
              <a:gd name="connsiteX93" fmla="*/ 7981165 w 9683888"/>
              <a:gd name="connsiteY93" fmla="*/ 222252 h 743457"/>
              <a:gd name="connsiteX94" fmla="*/ 8171882 w 9683888"/>
              <a:gd name="connsiteY94" fmla="*/ 222497 h 743457"/>
              <a:gd name="connsiteX95" fmla="*/ 8242270 w 9683888"/>
              <a:gd name="connsiteY95" fmla="*/ 180535 h 743457"/>
              <a:gd name="connsiteX96" fmla="*/ 8490152 w 9683888"/>
              <a:gd name="connsiteY96" fmla="*/ 209193 h 743457"/>
              <a:gd name="connsiteX97" fmla="*/ 8622272 w 9683888"/>
              <a:gd name="connsiteY97" fmla="*/ 188859 h 743457"/>
              <a:gd name="connsiteX98" fmla="*/ 8738606 w 9683888"/>
              <a:gd name="connsiteY98" fmla="*/ 208945 h 743457"/>
              <a:gd name="connsiteX99" fmla="*/ 8831307 w 9683888"/>
              <a:gd name="connsiteY99" fmla="*/ 207738 h 743457"/>
              <a:gd name="connsiteX100" fmla="*/ 8891432 w 9683888"/>
              <a:gd name="connsiteY100" fmla="*/ 184510 h 743457"/>
              <a:gd name="connsiteX101" fmla="*/ 8946980 w 9683888"/>
              <a:gd name="connsiteY101" fmla="*/ 145578 h 743457"/>
              <a:gd name="connsiteX102" fmla="*/ 9107760 w 9683888"/>
              <a:gd name="connsiteY102" fmla="*/ 128052 h 743457"/>
              <a:gd name="connsiteX103" fmla="*/ 9195623 w 9683888"/>
              <a:gd name="connsiteY103" fmla="*/ 100212 h 743457"/>
              <a:gd name="connsiteX104" fmla="*/ 9256898 w 9683888"/>
              <a:gd name="connsiteY104" fmla="*/ 73900 h 743457"/>
              <a:gd name="connsiteX105" fmla="*/ 9351740 w 9683888"/>
              <a:gd name="connsiteY105" fmla="*/ 80439 h 743457"/>
              <a:gd name="connsiteX106" fmla="*/ 9539796 w 9683888"/>
              <a:gd name="connsiteY106" fmla="*/ 87069 h 743457"/>
              <a:gd name="connsiteX107" fmla="*/ 9619109 w 9683888"/>
              <a:gd name="connsiteY107" fmla="*/ 39994 h 74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9683888" h="743457">
                <a:moveTo>
                  <a:pt x="9683888" y="0"/>
                </a:moveTo>
                <a:lnTo>
                  <a:pt x="0" y="0"/>
                </a:lnTo>
                <a:lnTo>
                  <a:pt x="0" y="365878"/>
                </a:lnTo>
                <a:lnTo>
                  <a:pt x="11844" y="367909"/>
                </a:lnTo>
                <a:cubicBezTo>
                  <a:pt x="50423" y="374387"/>
                  <a:pt x="87879" y="380746"/>
                  <a:pt x="106208" y="385974"/>
                </a:cubicBezTo>
                <a:cubicBezTo>
                  <a:pt x="119919" y="389979"/>
                  <a:pt x="149687" y="402128"/>
                  <a:pt x="183667" y="399162"/>
                </a:cubicBezTo>
                <a:cubicBezTo>
                  <a:pt x="228274" y="394575"/>
                  <a:pt x="256969" y="398315"/>
                  <a:pt x="292430" y="390408"/>
                </a:cubicBezTo>
                <a:cubicBezTo>
                  <a:pt x="325377" y="395694"/>
                  <a:pt x="374510" y="420053"/>
                  <a:pt x="386942" y="395582"/>
                </a:cubicBezTo>
                <a:cubicBezTo>
                  <a:pt x="400429" y="416427"/>
                  <a:pt x="451168" y="399411"/>
                  <a:pt x="485751" y="408404"/>
                </a:cubicBezTo>
                <a:cubicBezTo>
                  <a:pt x="520399" y="423586"/>
                  <a:pt x="570416" y="404235"/>
                  <a:pt x="604107" y="418647"/>
                </a:cubicBezTo>
                <a:cubicBezTo>
                  <a:pt x="633631" y="425521"/>
                  <a:pt x="672063" y="446364"/>
                  <a:pt x="694081" y="449524"/>
                </a:cubicBezTo>
                <a:cubicBezTo>
                  <a:pt x="700528" y="463278"/>
                  <a:pt x="713487" y="450700"/>
                  <a:pt x="762452" y="456090"/>
                </a:cubicBezTo>
                <a:cubicBezTo>
                  <a:pt x="811417" y="461479"/>
                  <a:pt x="935420" y="470466"/>
                  <a:pt x="987872" y="481862"/>
                </a:cubicBezTo>
                <a:cubicBezTo>
                  <a:pt x="1018493" y="475799"/>
                  <a:pt x="1019470" y="516810"/>
                  <a:pt x="1077163" y="524467"/>
                </a:cubicBezTo>
                <a:cubicBezTo>
                  <a:pt x="1124222" y="535807"/>
                  <a:pt x="1202940" y="574855"/>
                  <a:pt x="1258716" y="587975"/>
                </a:cubicBezTo>
                <a:cubicBezTo>
                  <a:pt x="1274181" y="586466"/>
                  <a:pt x="1286859" y="589632"/>
                  <a:pt x="1298056" y="595413"/>
                </a:cubicBezTo>
                <a:lnTo>
                  <a:pt x="1327017" y="617412"/>
                </a:lnTo>
                <a:lnTo>
                  <a:pt x="1347909" y="620209"/>
                </a:lnTo>
                <a:cubicBezTo>
                  <a:pt x="1377004" y="628445"/>
                  <a:pt x="1394712" y="616344"/>
                  <a:pt x="1421792" y="626139"/>
                </a:cubicBezTo>
                <a:cubicBezTo>
                  <a:pt x="1466260" y="647543"/>
                  <a:pt x="1506099" y="610975"/>
                  <a:pt x="1519789" y="645011"/>
                </a:cubicBezTo>
                <a:cubicBezTo>
                  <a:pt x="1556219" y="665699"/>
                  <a:pt x="1578776" y="668950"/>
                  <a:pt x="1620886" y="687715"/>
                </a:cubicBezTo>
                <a:cubicBezTo>
                  <a:pt x="1658228" y="693647"/>
                  <a:pt x="1636224" y="694371"/>
                  <a:pt x="1676745" y="690130"/>
                </a:cubicBezTo>
                <a:cubicBezTo>
                  <a:pt x="1713709" y="697532"/>
                  <a:pt x="1774627" y="701403"/>
                  <a:pt x="1832228" y="690860"/>
                </a:cubicBezTo>
                <a:cubicBezTo>
                  <a:pt x="1866586" y="689181"/>
                  <a:pt x="1949046" y="755765"/>
                  <a:pt x="1980464" y="704858"/>
                </a:cubicBezTo>
                <a:cubicBezTo>
                  <a:pt x="2001472" y="716610"/>
                  <a:pt x="2020758" y="710467"/>
                  <a:pt x="2051150" y="711187"/>
                </a:cubicBezTo>
                <a:cubicBezTo>
                  <a:pt x="2081543" y="711907"/>
                  <a:pt x="2117567" y="736153"/>
                  <a:pt x="2162824" y="709178"/>
                </a:cubicBezTo>
                <a:cubicBezTo>
                  <a:pt x="2219712" y="701824"/>
                  <a:pt x="2181421" y="742368"/>
                  <a:pt x="2259859" y="718188"/>
                </a:cubicBezTo>
                <a:cubicBezTo>
                  <a:pt x="2296623" y="733933"/>
                  <a:pt x="2337412" y="741012"/>
                  <a:pt x="2378290" y="738748"/>
                </a:cubicBezTo>
                <a:cubicBezTo>
                  <a:pt x="2380041" y="725410"/>
                  <a:pt x="2399659" y="741017"/>
                  <a:pt x="2407828" y="743457"/>
                </a:cubicBezTo>
                <a:cubicBezTo>
                  <a:pt x="2406113" y="735180"/>
                  <a:pt x="2421642" y="728742"/>
                  <a:pt x="2428936" y="734697"/>
                </a:cubicBezTo>
                <a:cubicBezTo>
                  <a:pt x="2468648" y="720822"/>
                  <a:pt x="2584275" y="677579"/>
                  <a:pt x="2646106" y="660204"/>
                </a:cubicBezTo>
                <a:cubicBezTo>
                  <a:pt x="2706894" y="652346"/>
                  <a:pt x="2738390" y="612318"/>
                  <a:pt x="2799920" y="630451"/>
                </a:cubicBezTo>
                <a:cubicBezTo>
                  <a:pt x="2856798" y="622940"/>
                  <a:pt x="2902940" y="602232"/>
                  <a:pt x="2953556" y="607173"/>
                </a:cubicBezTo>
                <a:cubicBezTo>
                  <a:pt x="2970626" y="593247"/>
                  <a:pt x="2988095" y="586399"/>
                  <a:pt x="3009839" y="601743"/>
                </a:cubicBezTo>
                <a:cubicBezTo>
                  <a:pt x="3046166" y="594868"/>
                  <a:pt x="3085682" y="586046"/>
                  <a:pt x="3115016" y="584982"/>
                </a:cubicBezTo>
                <a:cubicBezTo>
                  <a:pt x="3144992" y="587935"/>
                  <a:pt x="3158740" y="599045"/>
                  <a:pt x="3185844" y="595356"/>
                </a:cubicBezTo>
                <a:cubicBezTo>
                  <a:pt x="3209939" y="576197"/>
                  <a:pt x="3221731" y="614583"/>
                  <a:pt x="3246013" y="592418"/>
                </a:cubicBezTo>
                <a:cubicBezTo>
                  <a:pt x="3228976" y="565486"/>
                  <a:pt x="3320172" y="599686"/>
                  <a:pt x="3313565" y="574138"/>
                </a:cubicBezTo>
                <a:cubicBezTo>
                  <a:pt x="3341586" y="564515"/>
                  <a:pt x="3371901" y="555346"/>
                  <a:pt x="3414143" y="553730"/>
                </a:cubicBezTo>
                <a:cubicBezTo>
                  <a:pt x="3463229" y="557630"/>
                  <a:pt x="3476532" y="539673"/>
                  <a:pt x="3552895" y="548563"/>
                </a:cubicBezTo>
                <a:cubicBezTo>
                  <a:pt x="3620356" y="561042"/>
                  <a:pt x="3688830" y="574962"/>
                  <a:pt x="3753012" y="599520"/>
                </a:cubicBezTo>
                <a:cubicBezTo>
                  <a:pt x="3769580" y="615048"/>
                  <a:pt x="3777112" y="602961"/>
                  <a:pt x="3804392" y="604131"/>
                </a:cubicBezTo>
                <a:cubicBezTo>
                  <a:pt x="3831672" y="605301"/>
                  <a:pt x="3878076" y="605222"/>
                  <a:pt x="3916696" y="606540"/>
                </a:cubicBezTo>
                <a:cubicBezTo>
                  <a:pt x="3970533" y="603881"/>
                  <a:pt x="3981244" y="618066"/>
                  <a:pt x="4063849" y="604058"/>
                </a:cubicBezTo>
                <a:cubicBezTo>
                  <a:pt x="4074473" y="605185"/>
                  <a:pt x="4134611" y="589365"/>
                  <a:pt x="4172179" y="592355"/>
                </a:cubicBezTo>
                <a:cubicBezTo>
                  <a:pt x="4180554" y="576172"/>
                  <a:pt x="4255433" y="602075"/>
                  <a:pt x="4276294" y="587119"/>
                </a:cubicBezTo>
                <a:cubicBezTo>
                  <a:pt x="4326119" y="586973"/>
                  <a:pt x="4361692" y="573867"/>
                  <a:pt x="4411090" y="575600"/>
                </a:cubicBezTo>
                <a:cubicBezTo>
                  <a:pt x="4465125" y="575500"/>
                  <a:pt x="4518088" y="570805"/>
                  <a:pt x="4540465" y="567464"/>
                </a:cubicBezTo>
                <a:lnTo>
                  <a:pt x="4545352" y="555554"/>
                </a:lnTo>
                <a:lnTo>
                  <a:pt x="4564014" y="553660"/>
                </a:lnTo>
                <a:lnTo>
                  <a:pt x="4568602" y="550913"/>
                </a:lnTo>
                <a:cubicBezTo>
                  <a:pt x="4577353" y="545618"/>
                  <a:pt x="4586105" y="540734"/>
                  <a:pt x="4595289" y="537407"/>
                </a:cubicBezTo>
                <a:cubicBezTo>
                  <a:pt x="4623104" y="537511"/>
                  <a:pt x="4660764" y="533229"/>
                  <a:pt x="4739026" y="532483"/>
                </a:cubicBezTo>
                <a:cubicBezTo>
                  <a:pt x="4806238" y="527255"/>
                  <a:pt x="4944577" y="524439"/>
                  <a:pt x="5061335" y="545635"/>
                </a:cubicBezTo>
                <a:cubicBezTo>
                  <a:pt x="5167156" y="553533"/>
                  <a:pt x="5251789" y="586167"/>
                  <a:pt x="5338634" y="595754"/>
                </a:cubicBezTo>
                <a:cubicBezTo>
                  <a:pt x="5415763" y="589622"/>
                  <a:pt x="5434719" y="609365"/>
                  <a:pt x="5529430" y="606335"/>
                </a:cubicBezTo>
                <a:cubicBezTo>
                  <a:pt x="5534498" y="613561"/>
                  <a:pt x="5597157" y="603269"/>
                  <a:pt x="5604039" y="607676"/>
                </a:cubicBezTo>
                <a:lnTo>
                  <a:pt x="5625281" y="617253"/>
                </a:lnTo>
                <a:lnTo>
                  <a:pt x="5628138" y="615483"/>
                </a:lnTo>
                <a:cubicBezTo>
                  <a:pt x="5640641" y="612245"/>
                  <a:pt x="5648217" y="613966"/>
                  <a:pt x="5653593" y="617873"/>
                </a:cubicBezTo>
                <a:lnTo>
                  <a:pt x="5658658" y="624279"/>
                </a:lnTo>
                <a:lnTo>
                  <a:pt x="5675963" y="627762"/>
                </a:lnTo>
                <a:lnTo>
                  <a:pt x="5709625" y="639593"/>
                </a:lnTo>
                <a:lnTo>
                  <a:pt x="5716324" y="637148"/>
                </a:lnTo>
                <a:lnTo>
                  <a:pt x="5767720" y="647737"/>
                </a:lnTo>
                <a:lnTo>
                  <a:pt x="5768619" y="645671"/>
                </a:lnTo>
                <a:cubicBezTo>
                  <a:pt x="5776130" y="642927"/>
                  <a:pt x="5830922" y="636226"/>
                  <a:pt x="5858696" y="628099"/>
                </a:cubicBezTo>
                <a:lnTo>
                  <a:pt x="5935260" y="596904"/>
                </a:lnTo>
                <a:lnTo>
                  <a:pt x="5946176" y="597874"/>
                </a:lnTo>
                <a:lnTo>
                  <a:pt x="5946447" y="597396"/>
                </a:lnTo>
                <a:cubicBezTo>
                  <a:pt x="5948934" y="596546"/>
                  <a:pt x="5952567" y="596468"/>
                  <a:pt x="5958069" y="597432"/>
                </a:cubicBezTo>
                <a:lnTo>
                  <a:pt x="5966081" y="599643"/>
                </a:lnTo>
                <a:lnTo>
                  <a:pt x="5987259" y="601523"/>
                </a:lnTo>
                <a:lnTo>
                  <a:pt x="5994905" y="598873"/>
                </a:lnTo>
                <a:cubicBezTo>
                  <a:pt x="6020610" y="579716"/>
                  <a:pt x="6016968" y="560235"/>
                  <a:pt x="6054803" y="541202"/>
                </a:cubicBezTo>
                <a:cubicBezTo>
                  <a:pt x="6108247" y="527358"/>
                  <a:pt x="6130976" y="484538"/>
                  <a:pt x="6188672" y="496389"/>
                </a:cubicBezTo>
                <a:cubicBezTo>
                  <a:pt x="6238659" y="483279"/>
                  <a:pt x="6277194" y="458153"/>
                  <a:pt x="6323280" y="458013"/>
                </a:cubicBezTo>
                <a:cubicBezTo>
                  <a:pt x="6368044" y="444385"/>
                  <a:pt x="6422801" y="420428"/>
                  <a:pt x="6457257" y="414621"/>
                </a:cubicBezTo>
                <a:cubicBezTo>
                  <a:pt x="6483424" y="410645"/>
                  <a:pt x="6508964" y="423228"/>
                  <a:pt x="6530019" y="423168"/>
                </a:cubicBezTo>
                <a:cubicBezTo>
                  <a:pt x="6558276" y="416578"/>
                  <a:pt x="6600264" y="386690"/>
                  <a:pt x="6626800" y="375078"/>
                </a:cubicBezTo>
                <a:cubicBezTo>
                  <a:pt x="6664418" y="400828"/>
                  <a:pt x="6655535" y="354302"/>
                  <a:pt x="6689231" y="353501"/>
                </a:cubicBezTo>
                <a:cubicBezTo>
                  <a:pt x="6708837" y="361122"/>
                  <a:pt x="6719642" y="359485"/>
                  <a:pt x="6726440" y="340276"/>
                </a:cubicBezTo>
                <a:cubicBezTo>
                  <a:pt x="6818329" y="378763"/>
                  <a:pt x="6765502" y="328183"/>
                  <a:pt x="6835228" y="329393"/>
                </a:cubicBezTo>
                <a:cubicBezTo>
                  <a:pt x="6897464" y="335048"/>
                  <a:pt x="6962224" y="329085"/>
                  <a:pt x="7039363" y="370823"/>
                </a:cubicBezTo>
                <a:cubicBezTo>
                  <a:pt x="7056368" y="384567"/>
                  <a:pt x="7070539" y="363899"/>
                  <a:pt x="7095156" y="366075"/>
                </a:cubicBezTo>
                <a:cubicBezTo>
                  <a:pt x="7119772" y="368250"/>
                  <a:pt x="7153748" y="385714"/>
                  <a:pt x="7187061" y="383876"/>
                </a:cubicBezTo>
                <a:cubicBezTo>
                  <a:pt x="7242115" y="377604"/>
                  <a:pt x="7270954" y="334249"/>
                  <a:pt x="7295039" y="355046"/>
                </a:cubicBezTo>
                <a:cubicBezTo>
                  <a:pt x="7320104" y="344159"/>
                  <a:pt x="7343179" y="301443"/>
                  <a:pt x="7373651" y="322299"/>
                </a:cubicBezTo>
                <a:cubicBezTo>
                  <a:pt x="7367160" y="298575"/>
                  <a:pt x="7410095" y="329040"/>
                  <a:pt x="7418964" y="308685"/>
                </a:cubicBezTo>
                <a:cubicBezTo>
                  <a:pt x="7424243" y="291807"/>
                  <a:pt x="7438503" y="297117"/>
                  <a:pt x="7450568" y="293511"/>
                </a:cubicBezTo>
                <a:cubicBezTo>
                  <a:pt x="7461276" y="277652"/>
                  <a:pt x="7519437" y="275664"/>
                  <a:pt x="7538380" y="283235"/>
                </a:cubicBezTo>
                <a:cubicBezTo>
                  <a:pt x="7594343" y="271879"/>
                  <a:pt x="7734488" y="231676"/>
                  <a:pt x="7786348" y="225377"/>
                </a:cubicBezTo>
                <a:cubicBezTo>
                  <a:pt x="7797693" y="277094"/>
                  <a:pt x="7847327" y="236176"/>
                  <a:pt x="7849534" y="245434"/>
                </a:cubicBezTo>
                <a:cubicBezTo>
                  <a:pt x="7894253" y="231282"/>
                  <a:pt x="7937937" y="238796"/>
                  <a:pt x="7981165" y="222252"/>
                </a:cubicBezTo>
                <a:cubicBezTo>
                  <a:pt x="8066564" y="234459"/>
                  <a:pt x="8127007" y="235277"/>
                  <a:pt x="8171882" y="222497"/>
                </a:cubicBezTo>
                <a:cubicBezTo>
                  <a:pt x="8183092" y="205785"/>
                  <a:pt x="8217423" y="177145"/>
                  <a:pt x="8242270" y="180535"/>
                </a:cubicBezTo>
                <a:cubicBezTo>
                  <a:pt x="8294138" y="178846"/>
                  <a:pt x="8410926" y="208334"/>
                  <a:pt x="8490152" y="209193"/>
                </a:cubicBezTo>
                <a:cubicBezTo>
                  <a:pt x="8558493" y="195433"/>
                  <a:pt x="8564727" y="233466"/>
                  <a:pt x="8622272" y="188859"/>
                </a:cubicBezTo>
                <a:cubicBezTo>
                  <a:pt x="8659556" y="191317"/>
                  <a:pt x="8666988" y="178214"/>
                  <a:pt x="8738606" y="208945"/>
                </a:cubicBezTo>
                <a:cubicBezTo>
                  <a:pt x="8769507" y="208543"/>
                  <a:pt x="8800406" y="224019"/>
                  <a:pt x="8831307" y="207738"/>
                </a:cubicBezTo>
                <a:cubicBezTo>
                  <a:pt x="8836477" y="191612"/>
                  <a:pt x="8870109" y="182455"/>
                  <a:pt x="8891432" y="184510"/>
                </a:cubicBezTo>
                <a:cubicBezTo>
                  <a:pt x="8876795" y="135260"/>
                  <a:pt x="8938553" y="173381"/>
                  <a:pt x="8946980" y="145578"/>
                </a:cubicBezTo>
                <a:cubicBezTo>
                  <a:pt x="9010957" y="156064"/>
                  <a:pt x="9046552" y="157746"/>
                  <a:pt x="9107760" y="128052"/>
                </a:cubicBezTo>
                <a:cubicBezTo>
                  <a:pt x="9135191" y="151813"/>
                  <a:pt x="9184204" y="114911"/>
                  <a:pt x="9195623" y="100212"/>
                </a:cubicBezTo>
                <a:cubicBezTo>
                  <a:pt x="9222736" y="85917"/>
                  <a:pt x="9230892" y="98248"/>
                  <a:pt x="9256898" y="73900"/>
                </a:cubicBezTo>
                <a:cubicBezTo>
                  <a:pt x="9276443" y="63724"/>
                  <a:pt x="9334001" y="80454"/>
                  <a:pt x="9351740" y="80439"/>
                </a:cubicBezTo>
                <a:cubicBezTo>
                  <a:pt x="9398889" y="82633"/>
                  <a:pt x="9473718" y="102566"/>
                  <a:pt x="9539796" y="87069"/>
                </a:cubicBezTo>
                <a:cubicBezTo>
                  <a:pt x="9565852" y="70987"/>
                  <a:pt x="9591569" y="56211"/>
                  <a:pt x="9619109" y="39994"/>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137035" y="2194102"/>
            <a:ext cx="6260052" cy="3230883"/>
          </a:xfrm>
          <a:prstGeom prst="rect">
            <a:avLst/>
          </a:prstGeom>
        </p:spPr>
        <p:txBody>
          <a:bodyPr vert="horz" lIns="91440" tIns="45720" rIns="91440" bIns="45720" rtlCol="0">
            <a:normAutofit/>
          </a:bodyPr>
          <a:lstStyle/>
          <a:p>
            <a:pPr>
              <a:spcBef>
                <a:spcPts val="1400"/>
              </a:spcBef>
            </a:pPr>
            <a:r>
              <a:rPr lang="en-US" sz="2000"/>
              <a:t>Show a bar chart for the success rate of each orbit type</a:t>
            </a:r>
          </a:p>
          <a:p>
            <a:pPr>
              <a:spcBef>
                <a:spcPts val="1400"/>
              </a:spcBef>
            </a:pPr>
            <a:endParaRPr lang="en-US" sz="2000"/>
          </a:p>
          <a:p>
            <a:pPr>
              <a:spcBef>
                <a:spcPts val="1400"/>
              </a:spcBef>
            </a:pPr>
            <a:r>
              <a:rPr lang="en-US" sz="2000"/>
              <a:t>Show the screenshot of the scatter plot with explanations</a:t>
            </a:r>
          </a:p>
        </p:txBody>
      </p:sp>
      <p:sp>
        <p:nvSpPr>
          <p:cNvPr id="22" name="Freeform: Shape 21">
            <a:extLst>
              <a:ext uri="{FF2B5EF4-FFF2-40B4-BE49-F238E27FC236}">
                <a16:creationId xmlns:a16="http://schemas.microsoft.com/office/drawing/2014/main" id="{F3BD3BB9-3CB5-4253-A27D-6B7904723D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9827"/>
            <a:ext cx="10680562" cy="1078174"/>
          </a:xfrm>
          <a:custGeom>
            <a:avLst/>
            <a:gdLst>
              <a:gd name="connsiteX0" fmla="*/ 3617689 w 10680562"/>
              <a:gd name="connsiteY0" fmla="*/ 0 h 1605023"/>
              <a:gd name="connsiteX1" fmla="*/ 3635901 w 10680562"/>
              <a:gd name="connsiteY1" fmla="*/ 7738 h 1605023"/>
              <a:gd name="connsiteX2" fmla="*/ 3690891 w 10680562"/>
              <a:gd name="connsiteY2" fmla="*/ 7049 h 1605023"/>
              <a:gd name="connsiteX3" fmla="*/ 3832247 w 10680562"/>
              <a:gd name="connsiteY3" fmla="*/ 13937 h 1605023"/>
              <a:gd name="connsiteX4" fmla="*/ 3999111 w 10680562"/>
              <a:gd name="connsiteY4" fmla="*/ 44624 h 1605023"/>
              <a:gd name="connsiteX5" fmla="*/ 4034676 w 10680562"/>
              <a:gd name="connsiteY5" fmla="*/ 48775 h 1605023"/>
              <a:gd name="connsiteX6" fmla="*/ 4065394 w 10680562"/>
              <a:gd name="connsiteY6" fmla="*/ 42879 h 1605023"/>
              <a:gd name="connsiteX7" fmla="*/ 4072648 w 10680562"/>
              <a:gd name="connsiteY7" fmla="*/ 33262 h 1605023"/>
              <a:gd name="connsiteX8" fmla="*/ 4092232 w 10680562"/>
              <a:gd name="connsiteY8" fmla="*/ 34026 h 1605023"/>
              <a:gd name="connsiteX9" fmla="*/ 4097470 w 10680562"/>
              <a:gd name="connsiteY9" fmla="*/ 32252 h 1605023"/>
              <a:gd name="connsiteX10" fmla="*/ 4127488 w 10680562"/>
              <a:gd name="connsiteY10" fmla="*/ 24056 h 1605023"/>
              <a:gd name="connsiteX11" fmla="*/ 4190803 w 10680562"/>
              <a:gd name="connsiteY11" fmla="*/ 55685 h 1605023"/>
              <a:gd name="connsiteX12" fmla="*/ 4269333 w 10680562"/>
              <a:gd name="connsiteY12" fmla="*/ 54186 h 1605023"/>
              <a:gd name="connsiteX13" fmla="*/ 4481486 w 10680562"/>
              <a:gd name="connsiteY13" fmla="*/ 116915 h 1605023"/>
              <a:gd name="connsiteX14" fmla="*/ 4651418 w 10680562"/>
              <a:gd name="connsiteY14" fmla="*/ 150071 h 1605023"/>
              <a:gd name="connsiteX15" fmla="*/ 4863575 w 10680562"/>
              <a:gd name="connsiteY15" fmla="*/ 175458 h 1605023"/>
              <a:gd name="connsiteX16" fmla="*/ 5013635 w 10680562"/>
              <a:gd name="connsiteY16" fmla="*/ 213928 h 1605023"/>
              <a:gd name="connsiteX17" fmla="*/ 5203044 w 10680562"/>
              <a:gd name="connsiteY17" fmla="*/ 228946 h 1605023"/>
              <a:gd name="connsiteX18" fmla="*/ 5207070 w 10680562"/>
              <a:gd name="connsiteY18" fmla="*/ 235105 h 1605023"/>
              <a:gd name="connsiteX19" fmla="*/ 5224253 w 10680562"/>
              <a:gd name="connsiteY19" fmla="*/ 240320 h 1605023"/>
              <a:gd name="connsiteX20" fmla="*/ 5256736 w 10680562"/>
              <a:gd name="connsiteY20" fmla="*/ 254811 h 1605023"/>
              <a:gd name="connsiteX21" fmla="*/ 5264095 w 10680562"/>
              <a:gd name="connsiteY21" fmla="*/ 253567 h 1605023"/>
              <a:gd name="connsiteX22" fmla="*/ 5315084 w 10680562"/>
              <a:gd name="connsiteY22" fmla="*/ 269264 h 1605023"/>
              <a:gd name="connsiteX23" fmla="*/ 5316393 w 10680562"/>
              <a:gd name="connsiteY23" fmla="*/ 267603 h 1605023"/>
              <a:gd name="connsiteX24" fmla="*/ 5333427 w 10680562"/>
              <a:gd name="connsiteY24" fmla="*/ 263823 h 1605023"/>
              <a:gd name="connsiteX25" fmla="*/ 5364589 w 10680562"/>
              <a:gd name="connsiteY25" fmla="*/ 260882 h 1605023"/>
              <a:gd name="connsiteX26" fmla="*/ 5443973 w 10680562"/>
              <a:gd name="connsiteY26" fmla="*/ 230866 h 1605023"/>
              <a:gd name="connsiteX27" fmla="*/ 5497201 w 10680562"/>
              <a:gd name="connsiteY27" fmla="*/ 247023 h 1605023"/>
              <a:gd name="connsiteX28" fmla="*/ 5508269 w 10680562"/>
              <a:gd name="connsiteY28" fmla="*/ 249256 h 1605023"/>
              <a:gd name="connsiteX29" fmla="*/ 5508636 w 10680562"/>
              <a:gd name="connsiteY29" fmla="*/ 248880 h 1605023"/>
              <a:gd name="connsiteX30" fmla="*/ 5520606 w 10680562"/>
              <a:gd name="connsiteY30" fmla="*/ 250400 h 1605023"/>
              <a:gd name="connsiteX31" fmla="*/ 5528451 w 10680562"/>
              <a:gd name="connsiteY31" fmla="*/ 253330 h 1605023"/>
              <a:gd name="connsiteX32" fmla="*/ 5549923 w 10680562"/>
              <a:gd name="connsiteY32" fmla="*/ 257662 h 1605023"/>
              <a:gd name="connsiteX33" fmla="*/ 5558295 w 10680562"/>
              <a:gd name="connsiteY33" fmla="*/ 256364 h 1605023"/>
              <a:gd name="connsiteX34" fmla="*/ 5664799 w 10680562"/>
              <a:gd name="connsiteY34" fmla="*/ 278924 h 1605023"/>
              <a:gd name="connsiteX35" fmla="*/ 5796160 w 10680562"/>
              <a:gd name="connsiteY35" fmla="*/ 307979 h 1605023"/>
              <a:gd name="connsiteX36" fmla="*/ 5897647 w 10680562"/>
              <a:gd name="connsiteY36" fmla="*/ 339431 h 1605023"/>
              <a:gd name="connsiteX37" fmla="*/ 5978838 w 10680562"/>
              <a:gd name="connsiteY37" fmla="*/ 367970 h 1605023"/>
              <a:gd name="connsiteX38" fmla="*/ 6050367 w 10680562"/>
              <a:gd name="connsiteY38" fmla="*/ 386341 h 1605023"/>
              <a:gd name="connsiteX39" fmla="*/ 6140609 w 10680562"/>
              <a:gd name="connsiteY39" fmla="*/ 385135 h 1605023"/>
              <a:gd name="connsiteX40" fmla="*/ 6302950 w 10680562"/>
              <a:gd name="connsiteY40" fmla="*/ 448183 h 1605023"/>
              <a:gd name="connsiteX41" fmla="*/ 6308533 w 10680562"/>
              <a:gd name="connsiteY41" fmla="*/ 448551 h 1605023"/>
              <a:gd name="connsiteX42" fmla="*/ 6340278 w 10680562"/>
              <a:gd name="connsiteY42" fmla="*/ 468555 h 1605023"/>
              <a:gd name="connsiteX43" fmla="*/ 6341685 w 10680562"/>
              <a:gd name="connsiteY43" fmla="*/ 467587 h 1605023"/>
              <a:gd name="connsiteX44" fmla="*/ 6354862 w 10680562"/>
              <a:gd name="connsiteY44" fmla="*/ 467794 h 1605023"/>
              <a:gd name="connsiteX45" fmla="*/ 6377840 w 10680562"/>
              <a:gd name="connsiteY45" fmla="*/ 471024 h 1605023"/>
              <a:gd name="connsiteX46" fmla="*/ 6442804 w 10680562"/>
              <a:gd name="connsiteY46" fmla="*/ 463091 h 1605023"/>
              <a:gd name="connsiteX47" fmla="*/ 6476009 w 10680562"/>
              <a:gd name="connsiteY47" fmla="*/ 483807 h 1605023"/>
              <a:gd name="connsiteX48" fmla="*/ 6483237 w 10680562"/>
              <a:gd name="connsiteY48" fmla="*/ 487308 h 1605023"/>
              <a:gd name="connsiteX49" fmla="*/ 6483605 w 10680562"/>
              <a:gd name="connsiteY49" fmla="*/ 487102 h 1605023"/>
              <a:gd name="connsiteX50" fmla="*/ 6491673 w 10680562"/>
              <a:gd name="connsiteY50" fmla="*/ 490243 h 1605023"/>
              <a:gd name="connsiteX51" fmla="*/ 6496411 w 10680562"/>
              <a:gd name="connsiteY51" fmla="*/ 493689 h 1605023"/>
              <a:gd name="connsiteX52" fmla="*/ 6510429 w 10680562"/>
              <a:gd name="connsiteY52" fmla="*/ 500479 h 1605023"/>
              <a:gd name="connsiteX53" fmla="*/ 6516750 w 10680562"/>
              <a:gd name="connsiteY53" fmla="*/ 500983 h 1605023"/>
              <a:gd name="connsiteX54" fmla="*/ 6580199 w 10680562"/>
              <a:gd name="connsiteY54" fmla="*/ 483318 h 1605023"/>
              <a:gd name="connsiteX55" fmla="*/ 6690237 w 10680562"/>
              <a:gd name="connsiteY55" fmla="*/ 493051 h 1605023"/>
              <a:gd name="connsiteX56" fmla="*/ 6798356 w 10680562"/>
              <a:gd name="connsiteY56" fmla="*/ 506748 h 1605023"/>
              <a:gd name="connsiteX57" fmla="*/ 6837102 w 10680562"/>
              <a:gd name="connsiteY57" fmla="*/ 513677 h 1605023"/>
              <a:gd name="connsiteX58" fmla="*/ 6907934 w 10680562"/>
              <a:gd name="connsiteY58" fmla="*/ 517339 h 1605023"/>
              <a:gd name="connsiteX59" fmla="*/ 6941474 w 10680562"/>
              <a:gd name="connsiteY59" fmla="*/ 513632 h 1605023"/>
              <a:gd name="connsiteX60" fmla="*/ 6942754 w 10680562"/>
              <a:gd name="connsiteY60" fmla="*/ 514394 h 1605023"/>
              <a:gd name="connsiteX61" fmla="*/ 6946363 w 10680562"/>
              <a:gd name="connsiteY61" fmla="*/ 511066 h 1605023"/>
              <a:gd name="connsiteX62" fmla="*/ 6952592 w 10680562"/>
              <a:gd name="connsiteY62" fmla="*/ 510252 h 1605023"/>
              <a:gd name="connsiteX63" fmla="*/ 6968398 w 10680562"/>
              <a:gd name="connsiteY63" fmla="*/ 513946 h 1605023"/>
              <a:gd name="connsiteX64" fmla="*/ 6974142 w 10680562"/>
              <a:gd name="connsiteY64" fmla="*/ 516310 h 1605023"/>
              <a:gd name="connsiteX65" fmla="*/ 6982971 w 10680562"/>
              <a:gd name="connsiteY65" fmla="*/ 517694 h 1605023"/>
              <a:gd name="connsiteX66" fmla="*/ 6983252 w 10680562"/>
              <a:gd name="connsiteY66" fmla="*/ 517416 h 1605023"/>
              <a:gd name="connsiteX67" fmla="*/ 6991400 w 10680562"/>
              <a:gd name="connsiteY67" fmla="*/ 519321 h 1605023"/>
              <a:gd name="connsiteX68" fmla="*/ 7030460 w 10680562"/>
              <a:gd name="connsiteY68" fmla="*/ 532556 h 1605023"/>
              <a:gd name="connsiteX69" fmla="*/ 7089916 w 10680562"/>
              <a:gd name="connsiteY69" fmla="*/ 511503 h 1605023"/>
              <a:gd name="connsiteX70" fmla="*/ 7113059 w 10680562"/>
              <a:gd name="connsiteY70" fmla="*/ 509904 h 1605023"/>
              <a:gd name="connsiteX71" fmla="*/ 7125755 w 10680562"/>
              <a:gd name="connsiteY71" fmla="*/ 507393 h 1605023"/>
              <a:gd name="connsiteX72" fmla="*/ 7126765 w 10680562"/>
              <a:gd name="connsiteY72" fmla="*/ 506166 h 1605023"/>
              <a:gd name="connsiteX73" fmla="*/ 7164175 w 10680562"/>
              <a:gd name="connsiteY73" fmla="*/ 519011 h 1605023"/>
              <a:gd name="connsiteX74" fmla="*/ 7169654 w 10680562"/>
              <a:gd name="connsiteY74" fmla="*/ 518219 h 1605023"/>
              <a:gd name="connsiteX75" fmla="*/ 7193386 w 10680562"/>
              <a:gd name="connsiteY75" fmla="*/ 529788 h 1605023"/>
              <a:gd name="connsiteX76" fmla="*/ 7205997 w 10680562"/>
              <a:gd name="connsiteY76" fmla="*/ 534060 h 1605023"/>
              <a:gd name="connsiteX77" fmla="*/ 7208842 w 10680562"/>
              <a:gd name="connsiteY77" fmla="*/ 538783 h 1605023"/>
              <a:gd name="connsiteX78" fmla="*/ 7227817 w 10680562"/>
              <a:gd name="connsiteY78" fmla="*/ 543304 h 1605023"/>
              <a:gd name="connsiteX79" fmla="*/ 7230267 w 10680562"/>
              <a:gd name="connsiteY79" fmla="*/ 542497 h 1605023"/>
              <a:gd name="connsiteX80" fmla="*/ 7244913 w 10680562"/>
              <a:gd name="connsiteY80" fmla="*/ 551160 h 1605023"/>
              <a:gd name="connsiteX81" fmla="*/ 7255970 w 10680562"/>
              <a:gd name="connsiteY81" fmla="*/ 564383 h 1605023"/>
              <a:gd name="connsiteX82" fmla="*/ 7421156 w 10680562"/>
              <a:gd name="connsiteY82" fmla="*/ 584155 h 1605023"/>
              <a:gd name="connsiteX83" fmla="*/ 7553166 w 10680562"/>
              <a:gd name="connsiteY83" fmla="*/ 653085 h 1605023"/>
              <a:gd name="connsiteX84" fmla="*/ 7643092 w 10680562"/>
              <a:gd name="connsiteY84" fmla="*/ 662482 h 1605023"/>
              <a:gd name="connsiteX85" fmla="*/ 7896429 w 10680562"/>
              <a:gd name="connsiteY85" fmla="*/ 689054 h 1605023"/>
              <a:gd name="connsiteX86" fmla="*/ 7954620 w 10680562"/>
              <a:gd name="connsiteY86" fmla="*/ 689481 h 1605023"/>
              <a:gd name="connsiteX87" fmla="*/ 8000803 w 10680562"/>
              <a:gd name="connsiteY87" fmla="*/ 714583 h 1605023"/>
              <a:gd name="connsiteX88" fmla="*/ 8023216 w 10680562"/>
              <a:gd name="connsiteY88" fmla="*/ 709000 h 1605023"/>
              <a:gd name="connsiteX89" fmla="*/ 8027136 w 10680562"/>
              <a:gd name="connsiteY89" fmla="*/ 707765 h 1605023"/>
              <a:gd name="connsiteX90" fmla="*/ 8041622 w 10680562"/>
              <a:gd name="connsiteY90" fmla="*/ 708731 h 1605023"/>
              <a:gd name="connsiteX91" fmla="*/ 8047209 w 10680562"/>
              <a:gd name="connsiteY91" fmla="*/ 701624 h 1605023"/>
              <a:gd name="connsiteX92" fmla="*/ 8070088 w 10680562"/>
              <a:gd name="connsiteY92" fmla="*/ 697789 h 1605023"/>
              <a:gd name="connsiteX93" fmla="*/ 8096332 w 10680562"/>
              <a:gd name="connsiteY93" fmla="*/ 701624 h 1605023"/>
              <a:gd name="connsiteX94" fmla="*/ 8219225 w 10680562"/>
              <a:gd name="connsiteY94" fmla="*/ 728069 h 1605023"/>
              <a:gd name="connsiteX95" fmla="*/ 8293793 w 10680562"/>
              <a:gd name="connsiteY95" fmla="*/ 739200 h 1605023"/>
              <a:gd name="connsiteX96" fmla="*/ 8323753 w 10680562"/>
              <a:gd name="connsiteY96" fmla="*/ 736063 h 1605023"/>
              <a:gd name="connsiteX97" fmla="*/ 8364496 w 10680562"/>
              <a:gd name="connsiteY97" fmla="*/ 736635 h 1605023"/>
              <a:gd name="connsiteX98" fmla="*/ 8437662 w 10680562"/>
              <a:gd name="connsiteY98" fmla="*/ 731942 h 1605023"/>
              <a:gd name="connsiteX99" fmla="*/ 8533764 w 10680562"/>
              <a:gd name="connsiteY99" fmla="*/ 735554 h 1605023"/>
              <a:gd name="connsiteX100" fmla="*/ 8596769 w 10680562"/>
              <a:gd name="connsiteY100" fmla="*/ 769632 h 1605023"/>
              <a:gd name="connsiteX101" fmla="*/ 8604035 w 10680562"/>
              <a:gd name="connsiteY101" fmla="*/ 764982 h 1605023"/>
              <a:gd name="connsiteX102" fmla="*/ 8650929 w 10680562"/>
              <a:gd name="connsiteY102" fmla="*/ 773164 h 1605023"/>
              <a:gd name="connsiteX103" fmla="*/ 8806497 w 10680562"/>
              <a:gd name="connsiteY103" fmla="*/ 839707 h 1605023"/>
              <a:gd name="connsiteX104" fmla="*/ 8898377 w 10680562"/>
              <a:gd name="connsiteY104" fmla="*/ 854651 h 1605023"/>
              <a:gd name="connsiteX105" fmla="*/ 8932389 w 10680562"/>
              <a:gd name="connsiteY105" fmla="*/ 853846 h 1605023"/>
              <a:gd name="connsiteX106" fmla="*/ 8989288 w 10680562"/>
              <a:gd name="connsiteY106" fmla="*/ 852877 h 1605023"/>
              <a:gd name="connsiteX107" fmla="*/ 9035275 w 10680562"/>
              <a:gd name="connsiteY107" fmla="*/ 837110 h 1605023"/>
              <a:gd name="connsiteX108" fmla="*/ 9138626 w 10680562"/>
              <a:gd name="connsiteY108" fmla="*/ 862106 h 1605023"/>
              <a:gd name="connsiteX109" fmla="*/ 9216298 w 10680562"/>
              <a:gd name="connsiteY109" fmla="*/ 858754 h 1605023"/>
              <a:gd name="connsiteX110" fmla="*/ 9259941 w 10680562"/>
              <a:gd name="connsiteY110" fmla="*/ 861843 h 1605023"/>
              <a:gd name="connsiteX111" fmla="*/ 9380407 w 10680562"/>
              <a:gd name="connsiteY111" fmla="*/ 864825 h 1605023"/>
              <a:gd name="connsiteX112" fmla="*/ 9490772 w 10680562"/>
              <a:gd name="connsiteY112" fmla="*/ 901190 h 1605023"/>
              <a:gd name="connsiteX113" fmla="*/ 9584982 w 10680562"/>
              <a:gd name="connsiteY113" fmla="*/ 935980 h 1605023"/>
              <a:gd name="connsiteX114" fmla="*/ 9759797 w 10680562"/>
              <a:gd name="connsiteY114" fmla="*/ 1010923 h 1605023"/>
              <a:gd name="connsiteX115" fmla="*/ 9834455 w 10680562"/>
              <a:gd name="connsiteY115" fmla="*/ 1082908 h 1605023"/>
              <a:gd name="connsiteX116" fmla="*/ 9939504 w 10680562"/>
              <a:gd name="connsiteY116" fmla="*/ 1110614 h 1605023"/>
              <a:gd name="connsiteX117" fmla="*/ 10077001 w 10680562"/>
              <a:gd name="connsiteY117" fmla="*/ 1160906 h 1605023"/>
              <a:gd name="connsiteX118" fmla="*/ 10178431 w 10680562"/>
              <a:gd name="connsiteY118" fmla="*/ 1244920 h 1605023"/>
              <a:gd name="connsiteX119" fmla="*/ 10248658 w 10680562"/>
              <a:gd name="connsiteY119" fmla="*/ 1309335 h 1605023"/>
              <a:gd name="connsiteX120" fmla="*/ 10414709 w 10680562"/>
              <a:gd name="connsiteY120" fmla="*/ 1388645 h 1605023"/>
              <a:gd name="connsiteX121" fmla="*/ 10592469 w 10680562"/>
              <a:gd name="connsiteY121" fmla="*/ 1543828 h 1605023"/>
              <a:gd name="connsiteX122" fmla="*/ 10674941 w 10680562"/>
              <a:gd name="connsiteY122" fmla="*/ 1597388 h 1605023"/>
              <a:gd name="connsiteX123" fmla="*/ 10680562 w 10680562"/>
              <a:gd name="connsiteY123" fmla="*/ 1605023 h 1605023"/>
              <a:gd name="connsiteX124" fmla="*/ 0 w 10680562"/>
              <a:gd name="connsiteY124" fmla="*/ 1605023 h 1605023"/>
              <a:gd name="connsiteX125" fmla="*/ 0 w 10680562"/>
              <a:gd name="connsiteY125" fmla="*/ 415048 h 1605023"/>
              <a:gd name="connsiteX126" fmla="*/ 9656 w 10680562"/>
              <a:gd name="connsiteY126" fmla="*/ 416044 h 1605023"/>
              <a:gd name="connsiteX127" fmla="*/ 179196 w 10680562"/>
              <a:gd name="connsiteY127" fmla="*/ 423071 h 1605023"/>
              <a:gd name="connsiteX128" fmla="*/ 250912 w 10680562"/>
              <a:gd name="connsiteY128" fmla="*/ 408617 h 1605023"/>
              <a:gd name="connsiteX129" fmla="*/ 291375 w 10680562"/>
              <a:gd name="connsiteY129" fmla="*/ 403710 h 1605023"/>
              <a:gd name="connsiteX130" fmla="*/ 320542 w 10680562"/>
              <a:gd name="connsiteY130" fmla="*/ 396592 h 1605023"/>
              <a:gd name="connsiteX131" fmla="*/ 522426 w 10680562"/>
              <a:gd name="connsiteY131" fmla="*/ 407158 h 1605023"/>
              <a:gd name="connsiteX132" fmla="*/ 549068 w 10680562"/>
              <a:gd name="connsiteY132" fmla="*/ 407418 h 1605023"/>
              <a:gd name="connsiteX133" fmla="*/ 571100 w 10680562"/>
              <a:gd name="connsiteY133" fmla="*/ 400562 h 1605023"/>
              <a:gd name="connsiteX134" fmla="*/ 575457 w 10680562"/>
              <a:gd name="connsiteY134" fmla="*/ 392801 h 1605023"/>
              <a:gd name="connsiteX135" fmla="*/ 589968 w 10680562"/>
              <a:gd name="connsiteY135" fmla="*/ 391807 h 1605023"/>
              <a:gd name="connsiteX136" fmla="*/ 593649 w 10680562"/>
              <a:gd name="connsiteY136" fmla="*/ 390062 h 1605023"/>
              <a:gd name="connsiteX137" fmla="*/ 614928 w 10680562"/>
              <a:gd name="connsiteY137" fmla="*/ 381544 h 1605023"/>
              <a:gd name="connsiteX138" fmla="*/ 722580 w 10680562"/>
              <a:gd name="connsiteY138" fmla="*/ 392722 h 1605023"/>
              <a:gd name="connsiteX139" fmla="*/ 946884 w 10680562"/>
              <a:gd name="connsiteY139" fmla="*/ 411854 h 1605023"/>
              <a:gd name="connsiteX140" fmla="*/ 1210905 w 10680562"/>
              <a:gd name="connsiteY140" fmla="*/ 432414 h 1605023"/>
              <a:gd name="connsiteX141" fmla="*/ 1377854 w 10680562"/>
              <a:gd name="connsiteY141" fmla="*/ 429745 h 1605023"/>
              <a:gd name="connsiteX142" fmla="*/ 1391004 w 10680562"/>
              <a:gd name="connsiteY142" fmla="*/ 441307 h 1605023"/>
              <a:gd name="connsiteX143" fmla="*/ 1406953 w 10680562"/>
              <a:gd name="connsiteY143" fmla="*/ 447889 h 1605023"/>
              <a:gd name="connsiteX144" fmla="*/ 1409246 w 10680562"/>
              <a:gd name="connsiteY144" fmla="*/ 446765 h 1605023"/>
              <a:gd name="connsiteX145" fmla="*/ 1428800 w 10680562"/>
              <a:gd name="connsiteY145" fmla="*/ 448677 h 1605023"/>
              <a:gd name="connsiteX146" fmla="*/ 1432402 w 10680562"/>
              <a:gd name="connsiteY146" fmla="*/ 452956 h 1605023"/>
              <a:gd name="connsiteX147" fmla="*/ 1606578 w 10680562"/>
              <a:gd name="connsiteY147" fmla="*/ 430870 h 1605023"/>
              <a:gd name="connsiteX148" fmla="*/ 1647476 w 10680562"/>
              <a:gd name="connsiteY148" fmla="*/ 438687 h 1605023"/>
              <a:gd name="connsiteX149" fmla="*/ 1655866 w 10680562"/>
              <a:gd name="connsiteY149" fmla="*/ 439472 h 1605023"/>
              <a:gd name="connsiteX150" fmla="*/ 1656096 w 10680562"/>
              <a:gd name="connsiteY150" fmla="*/ 439162 h 1605023"/>
              <a:gd name="connsiteX151" fmla="*/ 1670708 w 10680562"/>
              <a:gd name="connsiteY151" fmla="*/ 412530 h 1605023"/>
              <a:gd name="connsiteX152" fmla="*/ 1737953 w 10680562"/>
              <a:gd name="connsiteY152" fmla="*/ 399496 h 1605023"/>
              <a:gd name="connsiteX153" fmla="*/ 1848192 w 10680562"/>
              <a:gd name="connsiteY153" fmla="*/ 376032 h 1605023"/>
              <a:gd name="connsiteX154" fmla="*/ 1954077 w 10680562"/>
              <a:gd name="connsiteY154" fmla="*/ 352621 h 1605023"/>
              <a:gd name="connsiteX155" fmla="*/ 1993047 w 10680562"/>
              <a:gd name="connsiteY155" fmla="*/ 346068 h 1605023"/>
              <a:gd name="connsiteX156" fmla="*/ 2059719 w 10680562"/>
              <a:gd name="connsiteY156" fmla="*/ 325903 h 1605023"/>
              <a:gd name="connsiteX157" fmla="*/ 2088528 w 10680562"/>
              <a:gd name="connsiteY157" fmla="*/ 311409 h 1605023"/>
              <a:gd name="connsiteX158" fmla="*/ 2090087 w 10680562"/>
              <a:gd name="connsiteY158" fmla="*/ 311676 h 1605023"/>
              <a:gd name="connsiteX159" fmla="*/ 2091700 w 10680562"/>
              <a:gd name="connsiteY159" fmla="*/ 307455 h 1605023"/>
              <a:gd name="connsiteX160" fmla="*/ 2096989 w 10680562"/>
              <a:gd name="connsiteY160" fmla="*/ 304649 h 1605023"/>
              <a:gd name="connsiteX161" fmla="*/ 2113325 w 10680562"/>
              <a:gd name="connsiteY161" fmla="*/ 302764 h 1605023"/>
              <a:gd name="connsiteX162" fmla="*/ 2119780 w 10680562"/>
              <a:gd name="connsiteY162" fmla="*/ 303007 h 1605023"/>
              <a:gd name="connsiteX163" fmla="*/ 2128562 w 10680562"/>
              <a:gd name="connsiteY163" fmla="*/ 301336 h 1605023"/>
              <a:gd name="connsiteX164" fmla="*/ 2128679 w 10680562"/>
              <a:gd name="connsiteY164" fmla="*/ 300991 h 1605023"/>
              <a:gd name="connsiteX165" fmla="*/ 2179558 w 10680562"/>
              <a:gd name="connsiteY165" fmla="*/ 299095 h 1605023"/>
              <a:gd name="connsiteX166" fmla="*/ 2223277 w 10680562"/>
              <a:gd name="connsiteY166" fmla="*/ 260239 h 1605023"/>
              <a:gd name="connsiteX167" fmla="*/ 2243644 w 10680562"/>
              <a:gd name="connsiteY167" fmla="*/ 251110 h 1605023"/>
              <a:gd name="connsiteX168" fmla="*/ 2253986 w 10680562"/>
              <a:gd name="connsiteY168" fmla="*/ 244616 h 1605023"/>
              <a:gd name="connsiteX169" fmla="*/ 2254285 w 10680562"/>
              <a:gd name="connsiteY169" fmla="*/ 243167 h 1605023"/>
              <a:gd name="connsiteX170" fmla="*/ 2295037 w 10680562"/>
              <a:gd name="connsiteY170" fmla="*/ 242433 h 1605023"/>
              <a:gd name="connsiteX171" fmla="*/ 2299648 w 10680562"/>
              <a:gd name="connsiteY171" fmla="*/ 239896 h 1605023"/>
              <a:gd name="connsiteX172" fmla="*/ 2327237 w 10680562"/>
              <a:gd name="connsiteY172" fmla="*/ 242539 h 1605023"/>
              <a:gd name="connsiteX173" fmla="*/ 2340943 w 10680562"/>
              <a:gd name="connsiteY173" fmla="*/ 242239 h 1605023"/>
              <a:gd name="connsiteX174" fmla="*/ 2345943 w 10680562"/>
              <a:gd name="connsiteY174" fmla="*/ 245589 h 1605023"/>
              <a:gd name="connsiteX175" fmla="*/ 2365602 w 10680562"/>
              <a:gd name="connsiteY175" fmla="*/ 243403 h 1605023"/>
              <a:gd name="connsiteX176" fmla="*/ 2367433 w 10680562"/>
              <a:gd name="connsiteY176" fmla="*/ 241858 h 1605023"/>
              <a:gd name="connsiteX177" fmla="*/ 2385231 w 10680562"/>
              <a:gd name="connsiteY177" fmla="*/ 244873 h 1605023"/>
              <a:gd name="connsiteX178" fmla="*/ 2402059 w 10680562"/>
              <a:gd name="connsiteY178" fmla="*/ 253223 h 1605023"/>
              <a:gd name="connsiteX179" fmla="*/ 2719020 w 10680562"/>
              <a:gd name="connsiteY179" fmla="*/ 235271 h 1605023"/>
              <a:gd name="connsiteX180" fmla="*/ 2877308 w 10680562"/>
              <a:gd name="connsiteY180" fmla="*/ 208630 h 1605023"/>
              <a:gd name="connsiteX181" fmla="*/ 3051375 w 10680562"/>
              <a:gd name="connsiteY181" fmla="*/ 154110 h 1605023"/>
              <a:gd name="connsiteX182" fmla="*/ 3104837 w 10680562"/>
              <a:gd name="connsiteY182" fmla="*/ 135199 h 1605023"/>
              <a:gd name="connsiteX183" fmla="*/ 3159836 w 10680562"/>
              <a:gd name="connsiteY183" fmla="*/ 142694 h 1605023"/>
              <a:gd name="connsiteX184" fmla="*/ 3177510 w 10680562"/>
              <a:gd name="connsiteY184" fmla="*/ 130186 h 1605023"/>
              <a:gd name="connsiteX185" fmla="*/ 3180470 w 10680562"/>
              <a:gd name="connsiteY185" fmla="*/ 127764 h 1605023"/>
              <a:gd name="connsiteX186" fmla="*/ 3194216 w 10680562"/>
              <a:gd name="connsiteY186" fmla="*/ 123837 h 1605023"/>
              <a:gd name="connsiteX187" fmla="*/ 3214710 w 10680562"/>
              <a:gd name="connsiteY187" fmla="*/ 104451 h 1605023"/>
              <a:gd name="connsiteX188" fmla="*/ 3240671 w 10680562"/>
              <a:gd name="connsiteY188" fmla="*/ 99232 h 1605023"/>
              <a:gd name="connsiteX189" fmla="*/ 3366544 w 10680562"/>
              <a:gd name="connsiteY189" fmla="*/ 82506 h 1605023"/>
              <a:gd name="connsiteX190" fmla="*/ 3440424 w 10680562"/>
              <a:gd name="connsiteY190" fmla="*/ 67891 h 1605023"/>
              <a:gd name="connsiteX191" fmla="*/ 3466248 w 10680562"/>
              <a:gd name="connsiteY191" fmla="*/ 55103 h 1605023"/>
              <a:gd name="connsiteX192" fmla="*/ 3503820 w 10680562"/>
              <a:gd name="connsiteY192" fmla="*/ 42110 h 1605023"/>
              <a:gd name="connsiteX193" fmla="*/ 3568389 w 10680562"/>
              <a:gd name="connsiteY193" fmla="*/ 13576 h 1605023"/>
              <a:gd name="connsiteX194" fmla="*/ 3604089 w 10680562"/>
              <a:gd name="connsiteY194" fmla="*/ 6980 h 1605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680562" h="1605023">
                <a:moveTo>
                  <a:pt x="3617689" y="0"/>
                </a:moveTo>
                <a:lnTo>
                  <a:pt x="3635901" y="7738"/>
                </a:lnTo>
                <a:cubicBezTo>
                  <a:pt x="3636815" y="-13593"/>
                  <a:pt x="3674070" y="21953"/>
                  <a:pt x="3690891" y="7049"/>
                </a:cubicBezTo>
                <a:cubicBezTo>
                  <a:pt x="3723615" y="8082"/>
                  <a:pt x="3780877" y="7675"/>
                  <a:pt x="3832247" y="13937"/>
                </a:cubicBezTo>
                <a:cubicBezTo>
                  <a:pt x="3878761" y="52737"/>
                  <a:pt x="3960967" y="15082"/>
                  <a:pt x="3999111" y="44624"/>
                </a:cubicBezTo>
                <a:cubicBezTo>
                  <a:pt x="4011661" y="48427"/>
                  <a:pt x="4023440" y="49464"/>
                  <a:pt x="4034676" y="48775"/>
                </a:cubicBezTo>
                <a:lnTo>
                  <a:pt x="4065394" y="42879"/>
                </a:lnTo>
                <a:lnTo>
                  <a:pt x="4072648" y="33262"/>
                </a:lnTo>
                <a:lnTo>
                  <a:pt x="4092232" y="34026"/>
                </a:lnTo>
                <a:lnTo>
                  <a:pt x="4097470" y="32252"/>
                </a:lnTo>
                <a:cubicBezTo>
                  <a:pt x="4107476" y="28819"/>
                  <a:pt x="4117405" y="25741"/>
                  <a:pt x="4127488" y="24056"/>
                </a:cubicBezTo>
                <a:cubicBezTo>
                  <a:pt x="4122379" y="69900"/>
                  <a:pt x="4212421" y="17287"/>
                  <a:pt x="4190803" y="55685"/>
                </a:cubicBezTo>
                <a:cubicBezTo>
                  <a:pt x="4245322" y="54405"/>
                  <a:pt x="4210442" y="91290"/>
                  <a:pt x="4269333" y="54186"/>
                </a:cubicBezTo>
                <a:cubicBezTo>
                  <a:pt x="4360007" y="84494"/>
                  <a:pt x="4405441" y="66275"/>
                  <a:pt x="4481486" y="116915"/>
                </a:cubicBezTo>
                <a:cubicBezTo>
                  <a:pt x="4469366" y="96298"/>
                  <a:pt x="4624978" y="141388"/>
                  <a:pt x="4651418" y="150071"/>
                </a:cubicBezTo>
                <a:lnTo>
                  <a:pt x="4863575" y="175458"/>
                </a:lnTo>
                <a:cubicBezTo>
                  <a:pt x="4867452" y="182323"/>
                  <a:pt x="5007365" y="209256"/>
                  <a:pt x="5013635" y="213928"/>
                </a:cubicBezTo>
                <a:lnTo>
                  <a:pt x="5203044" y="228946"/>
                </a:lnTo>
                <a:lnTo>
                  <a:pt x="5207070" y="235105"/>
                </a:lnTo>
                <a:lnTo>
                  <a:pt x="5224253" y="240320"/>
                </a:lnTo>
                <a:lnTo>
                  <a:pt x="5256736" y="254811"/>
                </a:lnTo>
                <a:lnTo>
                  <a:pt x="5264095" y="253567"/>
                </a:lnTo>
                <a:lnTo>
                  <a:pt x="5315084" y="269264"/>
                </a:lnTo>
                <a:lnTo>
                  <a:pt x="5316393" y="267603"/>
                </a:lnTo>
                <a:cubicBezTo>
                  <a:pt x="5320500" y="264235"/>
                  <a:pt x="5325719" y="262424"/>
                  <a:pt x="5333427" y="263823"/>
                </a:cubicBezTo>
                <a:cubicBezTo>
                  <a:pt x="5330520" y="234164"/>
                  <a:pt x="5341605" y="254143"/>
                  <a:pt x="5364589" y="260882"/>
                </a:cubicBezTo>
                <a:cubicBezTo>
                  <a:pt x="5365199" y="216323"/>
                  <a:pt x="5425089" y="252089"/>
                  <a:pt x="5443973" y="230866"/>
                </a:cubicBezTo>
                <a:cubicBezTo>
                  <a:pt x="5460840" y="236821"/>
                  <a:pt x="5478689" y="242307"/>
                  <a:pt x="5497201" y="247023"/>
                </a:cubicBezTo>
                <a:lnTo>
                  <a:pt x="5508269" y="249256"/>
                </a:lnTo>
                <a:lnTo>
                  <a:pt x="5508636" y="248880"/>
                </a:lnTo>
                <a:cubicBezTo>
                  <a:pt x="5511356" y="248469"/>
                  <a:pt x="5515116" y="248867"/>
                  <a:pt x="5520606" y="250400"/>
                </a:cubicBezTo>
                <a:lnTo>
                  <a:pt x="5528451" y="253330"/>
                </a:lnTo>
                <a:lnTo>
                  <a:pt x="5549923" y="257662"/>
                </a:lnTo>
                <a:lnTo>
                  <a:pt x="5558295" y="256364"/>
                </a:lnTo>
                <a:lnTo>
                  <a:pt x="5664799" y="278924"/>
                </a:lnTo>
                <a:lnTo>
                  <a:pt x="5796160" y="307979"/>
                </a:lnTo>
                <a:lnTo>
                  <a:pt x="5897647" y="339431"/>
                </a:lnTo>
                <a:cubicBezTo>
                  <a:pt x="5894921" y="322560"/>
                  <a:pt x="5962532" y="357207"/>
                  <a:pt x="5978838" y="367970"/>
                </a:cubicBezTo>
                <a:cubicBezTo>
                  <a:pt x="6035145" y="375765"/>
                  <a:pt x="6006578" y="380813"/>
                  <a:pt x="6050367" y="386341"/>
                </a:cubicBezTo>
                <a:cubicBezTo>
                  <a:pt x="6051161" y="391932"/>
                  <a:pt x="6137489" y="380709"/>
                  <a:pt x="6140609" y="385135"/>
                </a:cubicBezTo>
                <a:cubicBezTo>
                  <a:pt x="6205928" y="424013"/>
                  <a:pt x="6248816" y="452185"/>
                  <a:pt x="6302950" y="448183"/>
                </a:cubicBezTo>
                <a:lnTo>
                  <a:pt x="6308533" y="448551"/>
                </a:lnTo>
                <a:lnTo>
                  <a:pt x="6340278" y="468555"/>
                </a:lnTo>
                <a:lnTo>
                  <a:pt x="6341685" y="467587"/>
                </a:lnTo>
                <a:cubicBezTo>
                  <a:pt x="6345560" y="465876"/>
                  <a:pt x="6349786" y="465470"/>
                  <a:pt x="6354862" y="467794"/>
                </a:cubicBezTo>
                <a:cubicBezTo>
                  <a:pt x="6361260" y="446013"/>
                  <a:pt x="6363438" y="462250"/>
                  <a:pt x="6377840" y="471024"/>
                </a:cubicBezTo>
                <a:cubicBezTo>
                  <a:pt x="6390990" y="439154"/>
                  <a:pt x="6423334" y="475084"/>
                  <a:pt x="6442804" y="463091"/>
                </a:cubicBezTo>
                <a:cubicBezTo>
                  <a:pt x="6453090" y="470255"/>
                  <a:pt x="6464204" y="477252"/>
                  <a:pt x="6476009" y="483807"/>
                </a:cubicBezTo>
                <a:lnTo>
                  <a:pt x="6483237" y="487308"/>
                </a:lnTo>
                <a:lnTo>
                  <a:pt x="6483605" y="487102"/>
                </a:lnTo>
                <a:cubicBezTo>
                  <a:pt x="6485654" y="487272"/>
                  <a:pt x="6488212" y="488201"/>
                  <a:pt x="6491673" y="490243"/>
                </a:cubicBezTo>
                <a:lnTo>
                  <a:pt x="6496411" y="493689"/>
                </a:lnTo>
                <a:lnTo>
                  <a:pt x="6510429" y="500479"/>
                </a:lnTo>
                <a:lnTo>
                  <a:pt x="6516750" y="500983"/>
                </a:lnTo>
                <a:cubicBezTo>
                  <a:pt x="6541864" y="496675"/>
                  <a:pt x="6554866" y="452619"/>
                  <a:pt x="6580199" y="483318"/>
                </a:cubicBezTo>
                <a:cubicBezTo>
                  <a:pt x="6622601" y="489571"/>
                  <a:pt x="6654587" y="470617"/>
                  <a:pt x="6690237" y="493051"/>
                </a:cubicBezTo>
                <a:cubicBezTo>
                  <a:pt x="6729957" y="498806"/>
                  <a:pt x="6766252" y="494451"/>
                  <a:pt x="6798356" y="506748"/>
                </a:cubicBezTo>
                <a:cubicBezTo>
                  <a:pt x="6813529" y="501270"/>
                  <a:pt x="6826992" y="500232"/>
                  <a:pt x="6837102" y="513677"/>
                </a:cubicBezTo>
                <a:cubicBezTo>
                  <a:pt x="6874837" y="515764"/>
                  <a:pt x="6887115" y="500833"/>
                  <a:pt x="6907934" y="517339"/>
                </a:cubicBezTo>
                <a:cubicBezTo>
                  <a:pt x="6934086" y="494196"/>
                  <a:pt x="6933260" y="504492"/>
                  <a:pt x="6941474" y="513632"/>
                </a:cubicBezTo>
                <a:lnTo>
                  <a:pt x="6942754" y="514394"/>
                </a:lnTo>
                <a:lnTo>
                  <a:pt x="6946363" y="511066"/>
                </a:lnTo>
                <a:lnTo>
                  <a:pt x="6952592" y="510252"/>
                </a:lnTo>
                <a:lnTo>
                  <a:pt x="6968398" y="513946"/>
                </a:lnTo>
                <a:lnTo>
                  <a:pt x="6974142" y="516310"/>
                </a:lnTo>
                <a:cubicBezTo>
                  <a:pt x="6978173" y="517574"/>
                  <a:pt x="6980948" y="517948"/>
                  <a:pt x="6982971" y="517694"/>
                </a:cubicBezTo>
                <a:lnTo>
                  <a:pt x="6983252" y="517416"/>
                </a:lnTo>
                <a:lnTo>
                  <a:pt x="6991400" y="519321"/>
                </a:lnTo>
                <a:cubicBezTo>
                  <a:pt x="7005004" y="523242"/>
                  <a:pt x="7018100" y="527732"/>
                  <a:pt x="7030460" y="532556"/>
                </a:cubicBezTo>
                <a:cubicBezTo>
                  <a:pt x="7044917" y="516932"/>
                  <a:pt x="7088472" y="545083"/>
                  <a:pt x="7089916" y="511503"/>
                </a:cubicBezTo>
                <a:cubicBezTo>
                  <a:pt x="7106785" y="517039"/>
                  <a:pt x="7114554" y="532321"/>
                  <a:pt x="7113059" y="509904"/>
                </a:cubicBezTo>
                <a:cubicBezTo>
                  <a:pt x="7118735" y="511110"/>
                  <a:pt x="7122641" y="509850"/>
                  <a:pt x="7125755" y="507393"/>
                </a:cubicBezTo>
                <a:lnTo>
                  <a:pt x="7126765" y="506166"/>
                </a:lnTo>
                <a:lnTo>
                  <a:pt x="7164175" y="519011"/>
                </a:lnTo>
                <a:lnTo>
                  <a:pt x="7169654" y="518219"/>
                </a:lnTo>
                <a:lnTo>
                  <a:pt x="7193386" y="529788"/>
                </a:lnTo>
                <a:lnTo>
                  <a:pt x="7205997" y="534060"/>
                </a:lnTo>
                <a:lnTo>
                  <a:pt x="7208842" y="538783"/>
                </a:lnTo>
                <a:cubicBezTo>
                  <a:pt x="7212314" y="541931"/>
                  <a:pt x="7217803" y="543928"/>
                  <a:pt x="7227817" y="543304"/>
                </a:cubicBezTo>
                <a:lnTo>
                  <a:pt x="7230267" y="542497"/>
                </a:lnTo>
                <a:lnTo>
                  <a:pt x="7244913" y="551160"/>
                </a:lnTo>
                <a:cubicBezTo>
                  <a:pt x="7249453" y="554807"/>
                  <a:pt x="7253253" y="559130"/>
                  <a:pt x="7255970" y="564383"/>
                </a:cubicBezTo>
                <a:cubicBezTo>
                  <a:pt x="7315146" y="548103"/>
                  <a:pt x="7361553" y="579076"/>
                  <a:pt x="7421156" y="584155"/>
                </a:cubicBezTo>
                <a:cubicBezTo>
                  <a:pt x="7465612" y="613750"/>
                  <a:pt x="7546249" y="613142"/>
                  <a:pt x="7553166" y="653085"/>
                </a:cubicBezTo>
                <a:cubicBezTo>
                  <a:pt x="7562552" y="609214"/>
                  <a:pt x="7673998" y="724531"/>
                  <a:pt x="7643092" y="662482"/>
                </a:cubicBezTo>
                <a:lnTo>
                  <a:pt x="7896429" y="689054"/>
                </a:lnTo>
                <a:cubicBezTo>
                  <a:pt x="7940867" y="662251"/>
                  <a:pt x="7914217" y="689365"/>
                  <a:pt x="7954620" y="689481"/>
                </a:cubicBezTo>
                <a:cubicBezTo>
                  <a:pt x="7937756" y="718000"/>
                  <a:pt x="8005608" y="680123"/>
                  <a:pt x="8000803" y="714583"/>
                </a:cubicBezTo>
                <a:cubicBezTo>
                  <a:pt x="8008309" y="713512"/>
                  <a:pt x="8015731" y="711389"/>
                  <a:pt x="8023216" y="709000"/>
                </a:cubicBezTo>
                <a:lnTo>
                  <a:pt x="8027136" y="707765"/>
                </a:lnTo>
                <a:lnTo>
                  <a:pt x="8041622" y="708731"/>
                </a:lnTo>
                <a:lnTo>
                  <a:pt x="8047209" y="701624"/>
                </a:lnTo>
                <a:lnTo>
                  <a:pt x="8070088" y="697789"/>
                </a:lnTo>
                <a:cubicBezTo>
                  <a:pt x="8078424" y="697492"/>
                  <a:pt x="8087123" y="698508"/>
                  <a:pt x="8096332" y="701624"/>
                </a:cubicBezTo>
                <a:cubicBezTo>
                  <a:pt x="8123926" y="724651"/>
                  <a:pt x="8185640" y="697894"/>
                  <a:pt x="8219225" y="728069"/>
                </a:cubicBezTo>
                <a:cubicBezTo>
                  <a:pt x="8232644" y="736562"/>
                  <a:pt x="8280723" y="746936"/>
                  <a:pt x="8293793" y="739200"/>
                </a:cubicBezTo>
                <a:cubicBezTo>
                  <a:pt x="8304636" y="739365"/>
                  <a:pt x="8314843" y="745516"/>
                  <a:pt x="8323753" y="736063"/>
                </a:cubicBezTo>
                <a:cubicBezTo>
                  <a:pt x="8336542" y="725164"/>
                  <a:pt x="8363344" y="752699"/>
                  <a:pt x="8364496" y="736635"/>
                </a:cubicBezTo>
                <a:cubicBezTo>
                  <a:pt x="8383724" y="755702"/>
                  <a:pt x="8414211" y="733717"/>
                  <a:pt x="8437662" y="731942"/>
                </a:cubicBezTo>
                <a:cubicBezTo>
                  <a:pt x="8451685" y="749699"/>
                  <a:pt x="8487061" y="728469"/>
                  <a:pt x="8533764" y="735554"/>
                </a:cubicBezTo>
                <a:cubicBezTo>
                  <a:pt x="8548878" y="755832"/>
                  <a:pt x="8565301" y="740114"/>
                  <a:pt x="8596769" y="769632"/>
                </a:cubicBezTo>
                <a:cubicBezTo>
                  <a:pt x="8598880" y="767829"/>
                  <a:pt x="8601326" y="766261"/>
                  <a:pt x="8604035" y="764982"/>
                </a:cubicBezTo>
                <a:cubicBezTo>
                  <a:pt x="8619777" y="757551"/>
                  <a:pt x="8640772" y="761213"/>
                  <a:pt x="8650929" y="773164"/>
                </a:cubicBezTo>
                <a:cubicBezTo>
                  <a:pt x="8702615" y="814545"/>
                  <a:pt x="8757170" y="823762"/>
                  <a:pt x="8806497" y="839707"/>
                </a:cubicBezTo>
                <a:cubicBezTo>
                  <a:pt x="8863157" y="854381"/>
                  <a:pt x="8833749" y="812347"/>
                  <a:pt x="8898377" y="854651"/>
                </a:cubicBezTo>
                <a:cubicBezTo>
                  <a:pt x="8909161" y="844048"/>
                  <a:pt x="8918437" y="845186"/>
                  <a:pt x="8932389" y="853846"/>
                </a:cubicBezTo>
                <a:cubicBezTo>
                  <a:pt x="8960146" y="860074"/>
                  <a:pt x="8965550" y="829338"/>
                  <a:pt x="8989288" y="852877"/>
                </a:cubicBezTo>
                <a:cubicBezTo>
                  <a:pt x="8988278" y="835633"/>
                  <a:pt x="9043995" y="856467"/>
                  <a:pt x="9035275" y="837110"/>
                </a:cubicBezTo>
                <a:cubicBezTo>
                  <a:pt x="9060165" y="838647"/>
                  <a:pt x="9108456" y="858499"/>
                  <a:pt x="9138626" y="862106"/>
                </a:cubicBezTo>
                <a:cubicBezTo>
                  <a:pt x="9165080" y="876547"/>
                  <a:pt x="9174888" y="860404"/>
                  <a:pt x="9216298" y="858754"/>
                </a:cubicBezTo>
                <a:cubicBezTo>
                  <a:pt x="9230418" y="871192"/>
                  <a:pt x="9244774" y="868822"/>
                  <a:pt x="9259941" y="861843"/>
                </a:cubicBezTo>
                <a:cubicBezTo>
                  <a:pt x="9297647" y="870955"/>
                  <a:pt x="9335980" y="863006"/>
                  <a:pt x="9380407" y="864825"/>
                </a:cubicBezTo>
                <a:cubicBezTo>
                  <a:pt x="9424338" y="883720"/>
                  <a:pt x="9443322" y="899138"/>
                  <a:pt x="9490772" y="901190"/>
                </a:cubicBezTo>
                <a:cubicBezTo>
                  <a:pt x="9530410" y="933396"/>
                  <a:pt x="9546422" y="928548"/>
                  <a:pt x="9584982" y="935980"/>
                </a:cubicBezTo>
                <a:cubicBezTo>
                  <a:pt x="9629819" y="954269"/>
                  <a:pt x="9718219" y="986435"/>
                  <a:pt x="9759797" y="1010923"/>
                </a:cubicBezTo>
                <a:cubicBezTo>
                  <a:pt x="9801376" y="1035410"/>
                  <a:pt x="9804503" y="1066293"/>
                  <a:pt x="9834455" y="1082908"/>
                </a:cubicBezTo>
                <a:cubicBezTo>
                  <a:pt x="9864406" y="1099522"/>
                  <a:pt x="9891608" y="1087791"/>
                  <a:pt x="9939504" y="1110614"/>
                </a:cubicBezTo>
                <a:cubicBezTo>
                  <a:pt x="9978150" y="1098522"/>
                  <a:pt x="10034187" y="1166580"/>
                  <a:pt x="10077001" y="1160906"/>
                </a:cubicBezTo>
                <a:cubicBezTo>
                  <a:pt x="10084861" y="1190721"/>
                  <a:pt x="10164307" y="1234884"/>
                  <a:pt x="10178431" y="1244920"/>
                </a:cubicBezTo>
                <a:cubicBezTo>
                  <a:pt x="10210316" y="1215779"/>
                  <a:pt x="10222273" y="1306394"/>
                  <a:pt x="10248658" y="1309335"/>
                </a:cubicBezTo>
                <a:lnTo>
                  <a:pt x="10414709" y="1388645"/>
                </a:lnTo>
                <a:cubicBezTo>
                  <a:pt x="10473963" y="1440373"/>
                  <a:pt x="10538857" y="1454568"/>
                  <a:pt x="10592469" y="1543828"/>
                </a:cubicBezTo>
                <a:cubicBezTo>
                  <a:pt x="10651538" y="1531501"/>
                  <a:pt x="10660082" y="1567462"/>
                  <a:pt x="10674941" y="1597388"/>
                </a:cubicBezTo>
                <a:lnTo>
                  <a:pt x="10680562" y="1605023"/>
                </a:lnTo>
                <a:lnTo>
                  <a:pt x="0" y="1605023"/>
                </a:lnTo>
                <a:lnTo>
                  <a:pt x="0" y="415048"/>
                </a:lnTo>
                <a:lnTo>
                  <a:pt x="9656" y="416044"/>
                </a:lnTo>
                <a:cubicBezTo>
                  <a:pt x="66794" y="420549"/>
                  <a:pt x="142962" y="423374"/>
                  <a:pt x="179196" y="423071"/>
                </a:cubicBezTo>
                <a:cubicBezTo>
                  <a:pt x="202136" y="418172"/>
                  <a:pt x="228694" y="392385"/>
                  <a:pt x="250912" y="408617"/>
                </a:cubicBezTo>
                <a:cubicBezTo>
                  <a:pt x="249389" y="392611"/>
                  <a:pt x="280512" y="416185"/>
                  <a:pt x="291375" y="403710"/>
                </a:cubicBezTo>
                <a:cubicBezTo>
                  <a:pt x="298635" y="393187"/>
                  <a:pt x="309770" y="397885"/>
                  <a:pt x="320542" y="396592"/>
                </a:cubicBezTo>
                <a:cubicBezTo>
                  <a:pt x="359051" y="397166"/>
                  <a:pt x="484339" y="405354"/>
                  <a:pt x="522426" y="407158"/>
                </a:cubicBezTo>
                <a:cubicBezTo>
                  <a:pt x="532069" y="408997"/>
                  <a:pt x="540856" y="408831"/>
                  <a:pt x="549068" y="407418"/>
                </a:cubicBezTo>
                <a:lnTo>
                  <a:pt x="571100" y="400562"/>
                </a:lnTo>
                <a:lnTo>
                  <a:pt x="575457" y="392801"/>
                </a:lnTo>
                <a:lnTo>
                  <a:pt x="589968" y="391807"/>
                </a:lnTo>
                <a:lnTo>
                  <a:pt x="593649" y="390062"/>
                </a:lnTo>
                <a:cubicBezTo>
                  <a:pt x="600667" y="386700"/>
                  <a:pt x="607669" y="383607"/>
                  <a:pt x="614928" y="381544"/>
                </a:cubicBezTo>
                <a:cubicBezTo>
                  <a:pt x="636416" y="381988"/>
                  <a:pt x="667253" y="387671"/>
                  <a:pt x="722580" y="392722"/>
                </a:cubicBezTo>
                <a:cubicBezTo>
                  <a:pt x="792539" y="408114"/>
                  <a:pt x="885615" y="380106"/>
                  <a:pt x="946884" y="411854"/>
                </a:cubicBezTo>
                <a:cubicBezTo>
                  <a:pt x="1028270" y="418469"/>
                  <a:pt x="1139077" y="429433"/>
                  <a:pt x="1210905" y="432414"/>
                </a:cubicBezTo>
                <a:cubicBezTo>
                  <a:pt x="1270803" y="429423"/>
                  <a:pt x="1321921" y="453757"/>
                  <a:pt x="1377854" y="429745"/>
                </a:cubicBezTo>
                <a:cubicBezTo>
                  <a:pt x="1381419" y="434564"/>
                  <a:pt x="1385901" y="438319"/>
                  <a:pt x="1391004" y="441307"/>
                </a:cubicBezTo>
                <a:lnTo>
                  <a:pt x="1406953" y="447889"/>
                </a:lnTo>
                <a:lnTo>
                  <a:pt x="1409246" y="446765"/>
                </a:lnTo>
                <a:cubicBezTo>
                  <a:pt x="1419066" y="444804"/>
                  <a:pt x="1424836" y="446037"/>
                  <a:pt x="1428800" y="448677"/>
                </a:cubicBezTo>
                <a:lnTo>
                  <a:pt x="1432402" y="452956"/>
                </a:lnTo>
                <a:lnTo>
                  <a:pt x="1606578" y="430870"/>
                </a:lnTo>
                <a:cubicBezTo>
                  <a:pt x="1619625" y="433971"/>
                  <a:pt x="1633347" y="436643"/>
                  <a:pt x="1647476" y="438687"/>
                </a:cubicBezTo>
                <a:lnTo>
                  <a:pt x="1655866" y="439472"/>
                </a:lnTo>
                <a:lnTo>
                  <a:pt x="1656096" y="439162"/>
                </a:lnTo>
                <a:cubicBezTo>
                  <a:pt x="1658061" y="438636"/>
                  <a:pt x="1666503" y="411823"/>
                  <a:pt x="1670708" y="412530"/>
                </a:cubicBezTo>
                <a:lnTo>
                  <a:pt x="1737953" y="399496"/>
                </a:lnTo>
                <a:lnTo>
                  <a:pt x="1848192" y="376032"/>
                </a:lnTo>
                <a:cubicBezTo>
                  <a:pt x="1887458" y="368088"/>
                  <a:pt x="1918458" y="352092"/>
                  <a:pt x="1954077" y="352621"/>
                </a:cubicBezTo>
                <a:cubicBezTo>
                  <a:pt x="1965180" y="342609"/>
                  <a:pt x="1976973" y="337201"/>
                  <a:pt x="1993047" y="346068"/>
                </a:cubicBezTo>
                <a:cubicBezTo>
                  <a:pt x="2028636" y="335449"/>
                  <a:pt x="2032293" y="317806"/>
                  <a:pt x="2059719" y="325903"/>
                </a:cubicBezTo>
                <a:cubicBezTo>
                  <a:pt x="2071905" y="296194"/>
                  <a:pt x="2076373" y="305826"/>
                  <a:pt x="2088528" y="311409"/>
                </a:cubicBezTo>
                <a:lnTo>
                  <a:pt x="2090087" y="311676"/>
                </a:lnTo>
                <a:lnTo>
                  <a:pt x="2091700" y="307455"/>
                </a:lnTo>
                <a:lnTo>
                  <a:pt x="2096989" y="304649"/>
                </a:lnTo>
                <a:lnTo>
                  <a:pt x="2113325" y="302764"/>
                </a:lnTo>
                <a:lnTo>
                  <a:pt x="2119780" y="303007"/>
                </a:lnTo>
                <a:cubicBezTo>
                  <a:pt x="2124111" y="302819"/>
                  <a:pt x="2126840" y="302239"/>
                  <a:pt x="2128562" y="301336"/>
                </a:cubicBezTo>
                <a:cubicBezTo>
                  <a:pt x="2128600" y="301221"/>
                  <a:pt x="2128640" y="301107"/>
                  <a:pt x="2128679" y="300991"/>
                </a:cubicBezTo>
                <a:lnTo>
                  <a:pt x="2179558" y="299095"/>
                </a:lnTo>
                <a:cubicBezTo>
                  <a:pt x="2184857" y="280099"/>
                  <a:pt x="2238998" y="291238"/>
                  <a:pt x="2223277" y="260239"/>
                </a:cubicBezTo>
                <a:cubicBezTo>
                  <a:pt x="2241523" y="259676"/>
                  <a:pt x="2256386" y="270988"/>
                  <a:pt x="2243644" y="251110"/>
                </a:cubicBezTo>
                <a:cubicBezTo>
                  <a:pt x="2249448" y="250324"/>
                  <a:pt x="2252382" y="247882"/>
                  <a:pt x="2253986" y="244616"/>
                </a:cubicBezTo>
                <a:lnTo>
                  <a:pt x="2254285" y="243167"/>
                </a:lnTo>
                <a:lnTo>
                  <a:pt x="2295037" y="242433"/>
                </a:lnTo>
                <a:lnTo>
                  <a:pt x="2299648" y="239896"/>
                </a:lnTo>
                <a:lnTo>
                  <a:pt x="2327237" y="242539"/>
                </a:lnTo>
                <a:lnTo>
                  <a:pt x="2340943" y="242239"/>
                </a:lnTo>
                <a:lnTo>
                  <a:pt x="2345943" y="245589"/>
                </a:lnTo>
                <a:cubicBezTo>
                  <a:pt x="2350718" y="247299"/>
                  <a:pt x="2356754" y="247292"/>
                  <a:pt x="2365602" y="243403"/>
                </a:cubicBezTo>
                <a:lnTo>
                  <a:pt x="2367433" y="241858"/>
                </a:lnTo>
                <a:lnTo>
                  <a:pt x="2385231" y="244873"/>
                </a:lnTo>
                <a:cubicBezTo>
                  <a:pt x="2391237" y="246682"/>
                  <a:pt x="2396907" y="249351"/>
                  <a:pt x="2402059" y="253223"/>
                </a:cubicBezTo>
                <a:cubicBezTo>
                  <a:pt x="2457690" y="251623"/>
                  <a:pt x="2639813" y="242704"/>
                  <a:pt x="2719020" y="235271"/>
                </a:cubicBezTo>
                <a:cubicBezTo>
                  <a:pt x="2762954" y="229515"/>
                  <a:pt x="2821915" y="222156"/>
                  <a:pt x="2877308" y="208630"/>
                </a:cubicBezTo>
                <a:cubicBezTo>
                  <a:pt x="2947949" y="226393"/>
                  <a:pt x="2978035" y="153757"/>
                  <a:pt x="3051375" y="154110"/>
                </a:cubicBezTo>
                <a:cubicBezTo>
                  <a:pt x="3078434" y="115011"/>
                  <a:pt x="3067807" y="148493"/>
                  <a:pt x="3104837" y="135199"/>
                </a:cubicBezTo>
                <a:cubicBezTo>
                  <a:pt x="3103880" y="166713"/>
                  <a:pt x="3146743" y="109780"/>
                  <a:pt x="3159836" y="142694"/>
                </a:cubicBezTo>
                <a:cubicBezTo>
                  <a:pt x="3166160" y="139232"/>
                  <a:pt x="3171875" y="134841"/>
                  <a:pt x="3177510" y="130186"/>
                </a:cubicBezTo>
                <a:lnTo>
                  <a:pt x="3180470" y="127764"/>
                </a:lnTo>
                <a:lnTo>
                  <a:pt x="3194216" y="123837"/>
                </a:lnTo>
                <a:lnTo>
                  <a:pt x="3214710" y="104451"/>
                </a:lnTo>
                <a:cubicBezTo>
                  <a:pt x="3222186" y="101416"/>
                  <a:pt x="3230663" y="99454"/>
                  <a:pt x="3240671" y="99232"/>
                </a:cubicBezTo>
                <a:cubicBezTo>
                  <a:pt x="3277606" y="111009"/>
                  <a:pt x="3320498" y="66221"/>
                  <a:pt x="3366544" y="82506"/>
                </a:cubicBezTo>
                <a:cubicBezTo>
                  <a:pt x="3383134" y="85775"/>
                  <a:pt x="3432393" y="79256"/>
                  <a:pt x="3440424" y="67891"/>
                </a:cubicBezTo>
                <a:cubicBezTo>
                  <a:pt x="3450432" y="64444"/>
                  <a:pt x="3462892" y="66649"/>
                  <a:pt x="3466248" y="55103"/>
                </a:cubicBezTo>
                <a:cubicBezTo>
                  <a:pt x="3472418" y="40954"/>
                  <a:pt x="3510917" y="57092"/>
                  <a:pt x="3503820" y="42110"/>
                </a:cubicBezTo>
                <a:lnTo>
                  <a:pt x="3568389" y="13576"/>
                </a:lnTo>
                <a:cubicBezTo>
                  <a:pt x="3579310" y="19318"/>
                  <a:pt x="3590168" y="14433"/>
                  <a:pt x="3604089" y="6980"/>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6DC6307D-44CF-75BD-E0EE-CB7AFF2D4A88}"/>
              </a:ext>
            </a:extLst>
          </p:cNvPr>
          <p:cNvPicPr>
            <a:picLocks noChangeAspect="1"/>
          </p:cNvPicPr>
          <p:nvPr/>
        </p:nvPicPr>
        <p:blipFill>
          <a:blip r:embed="rId2"/>
          <a:stretch>
            <a:fillRect/>
          </a:stretch>
        </p:blipFill>
        <p:spPr>
          <a:xfrm>
            <a:off x="8093123" y="2072013"/>
            <a:ext cx="3521122" cy="2702460"/>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22</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21C109C-C017-4D19-928F-AED25AC30125}"/>
              </a:ext>
            </a:extLst>
          </p:cNvPr>
          <p:cNvSpPr txBox="1">
            <a:spLocks/>
          </p:cNvSpPr>
          <p:nvPr/>
        </p:nvSpPr>
        <p:spPr>
          <a:xfrm>
            <a:off x="648929" y="629266"/>
            <a:ext cx="6422849" cy="16766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Flight Number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8931" y="2438400"/>
            <a:ext cx="6422848" cy="3785419"/>
          </a:xfrm>
          <a:prstGeom prst="rect">
            <a:avLst/>
          </a:prstGeom>
        </p:spPr>
        <p:txBody>
          <a:bodyPr vert="horz" lIns="91440" tIns="45720" rIns="91440" bIns="45720" rtlCol="0">
            <a:normAutofit/>
          </a:bodyPr>
          <a:lstStyle/>
          <a:p>
            <a:pPr>
              <a:spcBef>
                <a:spcPts val="1400"/>
              </a:spcBef>
            </a:pPr>
            <a:r>
              <a:rPr lang="en-US" sz="2000"/>
              <a:t>Certain orbits have higher number of successful lands such as VLEO and ISS, while others have more failures such as GTO and ISS</a:t>
            </a:r>
          </a:p>
          <a:p>
            <a:pPr>
              <a:spcBef>
                <a:spcPts val="1400"/>
              </a:spcBef>
            </a:pPr>
            <a:r>
              <a:rPr lang="en-US" sz="2000"/>
              <a:t>Certain launches to specific orbits were only available in later launches, possibly contributing to its higher success rate</a:t>
            </a:r>
            <a:endParaRPr lang="en-US" sz="2000" dirty="0"/>
          </a:p>
        </p:txBody>
      </p:sp>
      <p:sp>
        <p:nvSpPr>
          <p:cNvPr id="24" name="Rectangle 17">
            <a:extLst>
              <a:ext uri="{FF2B5EF4-FFF2-40B4-BE49-F238E27FC236}">
                <a16:creationId xmlns:a16="http://schemas.microsoft.com/office/drawing/2014/main" id="{11C59EDF-5A1E-404D-B55D-8AEA5D8D6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410" y="0"/>
            <a:ext cx="4636008"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9">
            <a:extLst>
              <a:ext uri="{FF2B5EF4-FFF2-40B4-BE49-F238E27FC236}">
                <a16:creationId xmlns:a16="http://schemas.microsoft.com/office/drawing/2014/main" id="{FEE0385D-4151-43AA-9C6B-0365E1031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1042" y="557784"/>
            <a:ext cx="366674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AA65781A-05EA-ED37-D08A-5401697D98ED}"/>
              </a:ext>
            </a:extLst>
          </p:cNvPr>
          <p:cNvPicPr>
            <a:picLocks noChangeAspect="1"/>
          </p:cNvPicPr>
          <p:nvPr/>
        </p:nvPicPr>
        <p:blipFill>
          <a:blip r:embed="rId2"/>
          <a:stretch>
            <a:fillRect/>
          </a:stretch>
        </p:blipFill>
        <p:spPr>
          <a:xfrm>
            <a:off x="8361082" y="2299945"/>
            <a:ext cx="3026664" cy="2254864"/>
          </a:xfrm>
          <a:prstGeom prst="rect">
            <a:avLst/>
          </a:prstGeom>
          <a:effec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853928" y="6356350"/>
            <a:ext cx="685800" cy="365125"/>
          </a:xfrm>
        </p:spPr>
        <p:txBody>
          <a:bodyPr vert="horz" lIns="91440" tIns="45720" rIns="91440" bIns="45720" rtlCol="0" anchor="ctr">
            <a:normAutofit/>
          </a:bodyPr>
          <a:lstStyle/>
          <a:p>
            <a:pPr>
              <a:spcAft>
                <a:spcPts val="600"/>
              </a:spcAft>
            </a:pPr>
            <a:fld id="{5075537C-CA84-1446-933C-8E9D027F9201}" type="slidenum">
              <a:rPr lang="en-US" sz="1200">
                <a:solidFill>
                  <a:srgbClr val="404040"/>
                </a:solidFill>
                <a:latin typeface="+mn-lt"/>
              </a:rPr>
              <a:pPr>
                <a:spcAft>
                  <a:spcPts val="600"/>
                </a:spcAft>
              </a:pPr>
              <a:t>23</a:t>
            </a:fld>
            <a:endParaRPr lang="en-US" sz="1200">
              <a:solidFill>
                <a:srgbClr val="404040"/>
              </a:solidFill>
              <a:latin typeface="+mn-lt"/>
            </a:endParaRPr>
          </a:p>
        </p:txBody>
      </p:sp>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FE7D9E4-306D-49E3-9AC4-15D566FC72AD}"/>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Payload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8931" y="2438400"/>
            <a:ext cx="3505494" cy="3785419"/>
          </a:xfrm>
          <a:prstGeom prst="rect">
            <a:avLst/>
          </a:prstGeom>
        </p:spPr>
        <p:txBody>
          <a:bodyPr vert="horz" lIns="91440" tIns="45720" rIns="91440" bIns="45720" rtlCol="0">
            <a:normAutofit/>
          </a:bodyPr>
          <a:lstStyle/>
          <a:p>
            <a:pPr marL="0" indent="0">
              <a:spcBef>
                <a:spcPts val="1400"/>
              </a:spcBef>
              <a:buNone/>
            </a:pPr>
            <a:r>
              <a:rPr lang="en-US" sz="2000" dirty="0"/>
              <a:t>Higher payload mass related to higher success rate except for the following orbits:</a:t>
            </a:r>
          </a:p>
          <a:p>
            <a:pPr>
              <a:spcBef>
                <a:spcPts val="1400"/>
              </a:spcBef>
            </a:pPr>
            <a:r>
              <a:rPr lang="en-US" sz="2000" dirty="0"/>
              <a:t>GTO</a:t>
            </a:r>
          </a:p>
          <a:p>
            <a:pPr>
              <a:spcBef>
                <a:spcPts val="1400"/>
              </a:spcBef>
            </a:pPr>
            <a:r>
              <a:rPr lang="en-US" sz="2000" dirty="0"/>
              <a:t>VLEO</a:t>
            </a:r>
          </a:p>
        </p:txBody>
      </p:sp>
      <p:sp>
        <p:nvSpPr>
          <p:cNvPr id="29" name="Rectangle 24">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E8F076F-89AB-9FF8-991F-B2569521F1AA}"/>
              </a:ext>
            </a:extLst>
          </p:cNvPr>
          <p:cNvPicPr>
            <a:picLocks noChangeAspect="1"/>
          </p:cNvPicPr>
          <p:nvPr/>
        </p:nvPicPr>
        <p:blipFill>
          <a:blip r:embed="rId2"/>
          <a:stretch>
            <a:fillRect/>
          </a:stretch>
        </p:blipFill>
        <p:spPr>
          <a:xfrm>
            <a:off x="5405862" y="1222797"/>
            <a:ext cx="6019331" cy="4409160"/>
          </a:xfrm>
          <a:prstGeom prst="rect">
            <a:avLst/>
          </a:prstGeom>
          <a:effec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24</a:t>
            </a:fld>
            <a:endParaRPr lang="en-US" sz="1200">
              <a:solidFill>
                <a:srgbClr val="303030"/>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35FD2D-1BD2-45D7-B015-1A96C241520B}"/>
              </a:ext>
            </a:extLst>
          </p:cNvPr>
          <p:cNvSpPr txBox="1">
            <a:spLocks/>
          </p:cNvSpPr>
          <p:nvPr/>
        </p:nvSpPr>
        <p:spPr>
          <a:xfrm>
            <a:off x="648929" y="629266"/>
            <a:ext cx="4944152"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8930" y="2438400"/>
            <a:ext cx="4944151" cy="3785419"/>
          </a:xfrm>
          <a:prstGeom prst="rect">
            <a:avLst/>
          </a:prstGeom>
        </p:spPr>
        <p:txBody>
          <a:bodyPr vert="horz" lIns="91440" tIns="45720" rIns="91440" bIns="45720" rtlCol="0">
            <a:normAutofit/>
          </a:bodyPr>
          <a:lstStyle/>
          <a:p>
            <a:pPr>
              <a:spcBef>
                <a:spcPts val="1400"/>
              </a:spcBef>
            </a:pPr>
            <a:r>
              <a:rPr lang="en-US" sz="2400" dirty="0"/>
              <a:t>It can be observed that as time went on, the success rate of landings tended to increase, showing signs of plateauing at around 80%</a:t>
            </a:r>
          </a:p>
        </p:txBody>
      </p:sp>
      <p:sp>
        <p:nvSpPr>
          <p:cNvPr id="11" name="Rectangle 10">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7D7119B8-8111-535F-5C3E-5BF0DBF0B0DA}"/>
              </a:ext>
            </a:extLst>
          </p:cNvPr>
          <p:cNvPicPr>
            <a:picLocks noChangeAspect="1"/>
          </p:cNvPicPr>
          <p:nvPr/>
        </p:nvPicPr>
        <p:blipFill>
          <a:blip r:embed="rId2"/>
          <a:stretch>
            <a:fillRect/>
          </a:stretch>
        </p:blipFill>
        <p:spPr>
          <a:xfrm>
            <a:off x="6904709" y="1709892"/>
            <a:ext cx="4475531" cy="3434969"/>
          </a:xfrm>
          <a:prstGeom prst="rect">
            <a:avLst/>
          </a:prstGeom>
          <a:effec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0356782" y="6356350"/>
            <a:ext cx="997017" cy="365125"/>
          </a:xfrm>
        </p:spPr>
        <p:txBody>
          <a:bodyPr vert="horz" lIns="91440" tIns="45720" rIns="91440" bIns="45720" rtlCol="0" anchor="ctr">
            <a:normAutofit/>
          </a:bodyPr>
          <a:lstStyle/>
          <a:p>
            <a:pPr>
              <a:spcAft>
                <a:spcPts val="600"/>
              </a:spcAft>
            </a:pPr>
            <a:fld id="{5075537C-CA84-1446-933C-8E9D027F9201}" type="slidenum">
              <a:rPr lang="en-US" sz="1200">
                <a:solidFill>
                  <a:srgbClr val="404040"/>
                </a:solidFill>
                <a:latin typeface="+mn-lt"/>
              </a:rPr>
              <a:pPr>
                <a:spcAft>
                  <a:spcPts val="600"/>
                </a:spcAft>
              </a:pPr>
              <a:t>25</a:t>
            </a:fld>
            <a:endParaRPr lang="en-US" sz="1200">
              <a:solidFill>
                <a:srgbClr val="404040"/>
              </a:solidFill>
              <a:latin typeface="+mn-lt"/>
            </a:endParaRPr>
          </a:p>
        </p:txBody>
      </p:sp>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6E60219-AE1B-47B6-9A1D-F2865D04BE52}"/>
              </a:ext>
            </a:extLst>
          </p:cNvPr>
          <p:cNvSpPr txBox="1">
            <a:spLocks/>
          </p:cNvSpPr>
          <p:nvPr/>
        </p:nvSpPr>
        <p:spPr>
          <a:xfrm>
            <a:off x="648929" y="629266"/>
            <a:ext cx="4944152"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All Launch Site Names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0" y="2438400"/>
            <a:ext cx="4944151" cy="3785419"/>
          </a:xfrm>
          <a:prstGeom prst="rect">
            <a:avLst/>
          </a:prstGeom>
        </p:spPr>
        <p:txBody>
          <a:bodyPr vert="horz" lIns="91440" tIns="45720" rIns="91440" bIns="45720" rtlCol="0">
            <a:normAutofit/>
          </a:bodyPr>
          <a:lstStyle/>
          <a:p>
            <a:pPr>
              <a:spcBef>
                <a:spcPts val="1400"/>
              </a:spcBef>
            </a:pPr>
            <a:r>
              <a:rPr lang="en-US" sz="2400" dirty="0"/>
              <a:t>There are 4 Launch Sites from the acquired data sets from which the rockets were launched</a:t>
            </a:r>
          </a:p>
        </p:txBody>
      </p:sp>
      <p:sp>
        <p:nvSpPr>
          <p:cNvPr id="10" name="Rectangle 9">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356782" y="6356350"/>
            <a:ext cx="997017" cy="365125"/>
          </a:xfrm>
        </p:spPr>
        <p:txBody>
          <a:bodyPr vert="horz" lIns="91440" tIns="45720" rIns="91440" bIns="45720" rtlCol="0" anchor="ctr">
            <a:normAutofit/>
          </a:bodyPr>
          <a:lstStyle/>
          <a:p>
            <a:pPr>
              <a:spcAft>
                <a:spcPts val="600"/>
              </a:spcAft>
            </a:pPr>
            <a:fld id="{5075537C-CA84-1446-933C-8E9D027F9201}" type="slidenum">
              <a:rPr lang="en-US" sz="1200">
                <a:solidFill>
                  <a:srgbClr val="404040"/>
                </a:solidFill>
                <a:latin typeface="+mn-lt"/>
              </a:rPr>
              <a:pPr>
                <a:spcAft>
                  <a:spcPts val="600"/>
                </a:spcAft>
              </a:pPr>
              <a:t>26</a:t>
            </a:fld>
            <a:endParaRPr lang="en-US" sz="1200">
              <a:solidFill>
                <a:srgbClr val="404040"/>
              </a:solidFill>
              <a:latin typeface="+mn-lt"/>
            </a:endParaRPr>
          </a:p>
        </p:txBody>
      </p:sp>
      <p:graphicFrame>
        <p:nvGraphicFramePr>
          <p:cNvPr id="2" name="Table 1">
            <a:extLst>
              <a:ext uri="{FF2B5EF4-FFF2-40B4-BE49-F238E27FC236}">
                <a16:creationId xmlns:a16="http://schemas.microsoft.com/office/drawing/2014/main" id="{228F85AD-ACEB-F58B-A2E3-ABD7518FFFF0}"/>
              </a:ext>
            </a:extLst>
          </p:cNvPr>
          <p:cNvGraphicFramePr>
            <a:graphicFrameLocks noGrp="1"/>
          </p:cNvGraphicFramePr>
          <p:nvPr>
            <p:extLst>
              <p:ext uri="{D42A27DB-BD31-4B8C-83A1-F6EECF244321}">
                <p14:modId xmlns:p14="http://schemas.microsoft.com/office/powerpoint/2010/main" val="592803872"/>
              </p:ext>
            </p:extLst>
          </p:nvPr>
        </p:nvGraphicFramePr>
        <p:xfrm>
          <a:off x="7403209" y="1653186"/>
          <a:ext cx="3478530" cy="3548380"/>
        </p:xfrm>
        <a:graphic>
          <a:graphicData uri="http://schemas.openxmlformats.org/drawingml/2006/table">
            <a:tbl>
              <a:tblPr firstRow="1" bandRow="1">
                <a:tableStyleId>{69012ECD-51FC-41F1-AA8D-1B2483CD663E}</a:tableStyleId>
              </a:tblPr>
              <a:tblGrid>
                <a:gridCol w="3478530">
                  <a:extLst>
                    <a:ext uri="{9D8B030D-6E8A-4147-A177-3AD203B41FA5}">
                      <a16:colId xmlns:a16="http://schemas.microsoft.com/office/drawing/2014/main" val="2780334838"/>
                    </a:ext>
                  </a:extLst>
                </a:gridCol>
              </a:tblGrid>
              <a:tr h="709676">
                <a:tc>
                  <a:txBody>
                    <a:bodyPr/>
                    <a:lstStyle/>
                    <a:p>
                      <a:pPr algn="l" fontAlgn="ctr"/>
                      <a:r>
                        <a:rPr lang="en-US" sz="3300" b="1" dirty="0" err="1">
                          <a:effectLst/>
                        </a:rPr>
                        <a:t>Launch_Site</a:t>
                      </a:r>
                      <a:endParaRPr lang="en-US" sz="3300" b="1" dirty="0">
                        <a:effectLst/>
                      </a:endParaRPr>
                    </a:p>
                  </a:txBody>
                  <a:tcPr marL="139700" marR="139700" marT="69850" marB="69850" anchor="ctr"/>
                </a:tc>
                <a:extLst>
                  <a:ext uri="{0D108BD9-81ED-4DB2-BD59-A6C34878D82A}">
                    <a16:rowId xmlns:a16="http://schemas.microsoft.com/office/drawing/2014/main" val="4139513941"/>
                  </a:ext>
                </a:extLst>
              </a:tr>
              <a:tr h="709676">
                <a:tc>
                  <a:txBody>
                    <a:bodyPr/>
                    <a:lstStyle/>
                    <a:p>
                      <a:r>
                        <a:rPr lang="en-US" sz="3300">
                          <a:effectLst/>
                        </a:rPr>
                        <a:t>CCAFS LC-40</a:t>
                      </a:r>
                    </a:p>
                  </a:txBody>
                  <a:tcPr marL="139700" marR="139700" marT="69850" marB="69850" anchor="ctr"/>
                </a:tc>
                <a:extLst>
                  <a:ext uri="{0D108BD9-81ED-4DB2-BD59-A6C34878D82A}">
                    <a16:rowId xmlns:a16="http://schemas.microsoft.com/office/drawing/2014/main" val="3992862798"/>
                  </a:ext>
                </a:extLst>
              </a:tr>
              <a:tr h="709676">
                <a:tc>
                  <a:txBody>
                    <a:bodyPr/>
                    <a:lstStyle/>
                    <a:p>
                      <a:r>
                        <a:rPr lang="en-US" sz="3300">
                          <a:effectLst/>
                        </a:rPr>
                        <a:t>VAFB SLC-4E</a:t>
                      </a:r>
                    </a:p>
                  </a:txBody>
                  <a:tcPr marL="139700" marR="139700" marT="69850" marB="69850" anchor="ctr"/>
                </a:tc>
                <a:extLst>
                  <a:ext uri="{0D108BD9-81ED-4DB2-BD59-A6C34878D82A}">
                    <a16:rowId xmlns:a16="http://schemas.microsoft.com/office/drawing/2014/main" val="726189779"/>
                  </a:ext>
                </a:extLst>
              </a:tr>
              <a:tr h="709676">
                <a:tc>
                  <a:txBody>
                    <a:bodyPr/>
                    <a:lstStyle/>
                    <a:p>
                      <a:r>
                        <a:rPr lang="en-US" sz="3300">
                          <a:effectLst/>
                        </a:rPr>
                        <a:t>KSC LC-39A</a:t>
                      </a:r>
                    </a:p>
                  </a:txBody>
                  <a:tcPr marL="139700" marR="139700" marT="69850" marB="69850" anchor="ctr"/>
                </a:tc>
                <a:extLst>
                  <a:ext uri="{0D108BD9-81ED-4DB2-BD59-A6C34878D82A}">
                    <a16:rowId xmlns:a16="http://schemas.microsoft.com/office/drawing/2014/main" val="4143724992"/>
                  </a:ext>
                </a:extLst>
              </a:tr>
              <a:tr h="709676">
                <a:tc>
                  <a:txBody>
                    <a:bodyPr/>
                    <a:lstStyle/>
                    <a:p>
                      <a:r>
                        <a:rPr lang="en-US" sz="3300" dirty="0">
                          <a:effectLst/>
                        </a:rPr>
                        <a:t>CCAFS SLC-40</a:t>
                      </a:r>
                    </a:p>
                  </a:txBody>
                  <a:tcPr marL="139700" marR="139700" marT="69850" marB="69850" anchor="ctr"/>
                </a:tc>
                <a:extLst>
                  <a:ext uri="{0D108BD9-81ED-4DB2-BD59-A6C34878D82A}">
                    <a16:rowId xmlns:a16="http://schemas.microsoft.com/office/drawing/2014/main" val="1602593999"/>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838200" y="609600"/>
            <a:ext cx="3739341"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400" kern="1200" dirty="0">
                <a:solidFill>
                  <a:schemeClr val="tx1"/>
                </a:solidFill>
                <a:latin typeface="+mj-lt"/>
                <a:ea typeface="+mj-ea"/>
                <a:cs typeface="+mj-cs"/>
              </a:rPr>
              <a:t>Launch Site Names Begin with 'CCA'</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2000" dirty="0"/>
              <a:t>The following are 5 records from Launch Sites beginning with “CCA” </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27</a:t>
            </a:fld>
            <a:endParaRPr lang="en-US" sz="1000">
              <a:solidFill>
                <a:schemeClr val="tx1">
                  <a:lumMod val="50000"/>
                  <a:lumOff val="50000"/>
                </a:schemeClr>
              </a:solidFill>
              <a:latin typeface="+mn-lt"/>
            </a:endParaRPr>
          </a:p>
        </p:txBody>
      </p:sp>
      <p:graphicFrame>
        <p:nvGraphicFramePr>
          <p:cNvPr id="2" name="Table 1">
            <a:extLst>
              <a:ext uri="{FF2B5EF4-FFF2-40B4-BE49-F238E27FC236}">
                <a16:creationId xmlns:a16="http://schemas.microsoft.com/office/drawing/2014/main" id="{B1929F83-8C07-F28C-4BBC-C09C35B11702}"/>
              </a:ext>
            </a:extLst>
          </p:cNvPr>
          <p:cNvGraphicFramePr>
            <a:graphicFrameLocks noGrp="1"/>
          </p:cNvGraphicFramePr>
          <p:nvPr>
            <p:extLst>
              <p:ext uri="{D42A27DB-BD31-4B8C-83A1-F6EECF244321}">
                <p14:modId xmlns:p14="http://schemas.microsoft.com/office/powerpoint/2010/main" val="2381063123"/>
              </p:ext>
            </p:extLst>
          </p:nvPr>
        </p:nvGraphicFramePr>
        <p:xfrm>
          <a:off x="6048454" y="661916"/>
          <a:ext cx="4949147" cy="5557914"/>
        </p:xfrm>
        <a:graphic>
          <a:graphicData uri="http://schemas.openxmlformats.org/drawingml/2006/table">
            <a:tbl>
              <a:tblPr firstRow="1" bandRow="1">
                <a:solidFill>
                  <a:schemeClr val="bg1">
                    <a:lumMod val="95000"/>
                  </a:schemeClr>
                </a:solidFill>
              </a:tblPr>
              <a:tblGrid>
                <a:gridCol w="4949147">
                  <a:extLst>
                    <a:ext uri="{9D8B030D-6E8A-4147-A177-3AD203B41FA5}">
                      <a16:colId xmlns:a16="http://schemas.microsoft.com/office/drawing/2014/main" val="2409939828"/>
                    </a:ext>
                  </a:extLst>
                </a:gridCol>
              </a:tblGrid>
              <a:tr h="1048524">
                <a:tc>
                  <a:txBody>
                    <a:bodyPr/>
                    <a:lstStyle/>
                    <a:p>
                      <a:pPr algn="l" fontAlgn="ctr"/>
                      <a:r>
                        <a:rPr lang="en-US" sz="3800" b="1" cap="none" spc="0" dirty="0" err="1">
                          <a:solidFill>
                            <a:schemeClr val="tx1"/>
                          </a:solidFill>
                          <a:effectLst/>
                        </a:rPr>
                        <a:t>Launch_Ste</a:t>
                      </a:r>
                      <a:endParaRPr lang="en-US" sz="3800" b="1" cap="none" spc="0" dirty="0">
                        <a:solidFill>
                          <a:schemeClr val="tx1"/>
                        </a:solidFill>
                        <a:effectLst/>
                      </a:endParaRPr>
                    </a:p>
                  </a:txBody>
                  <a:tcPr marL="153979" marR="183308" marT="43994" marB="329955" anchor="b">
                    <a:lnL w="12700" cmpd="sng">
                      <a:noFill/>
                    </a:lnL>
                    <a:lnR w="12700" cmpd="sng">
                      <a:noFill/>
                    </a:lnR>
                    <a:lnT w="9525" cap="flat" cmpd="sng" algn="ctr">
                      <a:noFill/>
                      <a:prstDash val="solid"/>
                    </a:lnT>
                    <a:lnB w="38100" cmpd="sng">
                      <a:noFill/>
                    </a:lnB>
                    <a:solidFill>
                      <a:schemeClr val="bg1">
                        <a:lumMod val="95000"/>
                      </a:schemeClr>
                    </a:solidFill>
                  </a:tcPr>
                </a:tc>
                <a:extLst>
                  <a:ext uri="{0D108BD9-81ED-4DB2-BD59-A6C34878D82A}">
                    <a16:rowId xmlns:a16="http://schemas.microsoft.com/office/drawing/2014/main" val="710037854"/>
                  </a:ext>
                </a:extLst>
              </a:tr>
              <a:tr h="901878">
                <a:tc>
                  <a:txBody>
                    <a:bodyPr/>
                    <a:lstStyle/>
                    <a:p>
                      <a:r>
                        <a:rPr lang="en-US" sz="2900" cap="none" spc="0">
                          <a:solidFill>
                            <a:schemeClr val="tx1"/>
                          </a:solidFill>
                          <a:effectLst/>
                        </a:rPr>
                        <a:t>CCAFS LC-40</a:t>
                      </a:r>
                    </a:p>
                  </a:txBody>
                  <a:tcPr marL="153979" marR="183308" marT="43994" marB="329955" anchor="ctr">
                    <a:lnL w="12700" cap="flat" cmpd="sng" algn="ctr">
                      <a:solidFill>
                        <a:schemeClr val="tx1"/>
                      </a:solidFill>
                      <a:prstDash val="solid"/>
                    </a:lnL>
                    <a:lnR w="12700" cmpd="sng">
                      <a:noFill/>
                      <a:prstDash val="solid"/>
                    </a:lnR>
                    <a:lnT w="38100" cmpd="sng">
                      <a:noFill/>
                    </a:lnT>
                    <a:lnB w="9525" cap="flat" cmpd="sng" algn="ctr">
                      <a:noFill/>
                      <a:prstDash val="solid"/>
                    </a:lnB>
                    <a:solidFill>
                      <a:schemeClr val="bg1">
                        <a:lumMod val="95000"/>
                      </a:schemeClr>
                    </a:solidFill>
                  </a:tcPr>
                </a:tc>
                <a:extLst>
                  <a:ext uri="{0D108BD9-81ED-4DB2-BD59-A6C34878D82A}">
                    <a16:rowId xmlns:a16="http://schemas.microsoft.com/office/drawing/2014/main" val="847523039"/>
                  </a:ext>
                </a:extLst>
              </a:tr>
              <a:tr h="901878">
                <a:tc>
                  <a:txBody>
                    <a:bodyPr/>
                    <a:lstStyle/>
                    <a:p>
                      <a:r>
                        <a:rPr lang="en-US" sz="2900" cap="none" spc="0">
                          <a:solidFill>
                            <a:schemeClr val="tx1"/>
                          </a:solidFill>
                          <a:effectLst/>
                        </a:rPr>
                        <a:t>CCAFS LC-40</a:t>
                      </a:r>
                    </a:p>
                  </a:txBody>
                  <a:tcPr marL="153979" marR="183308" marT="43994" marB="329955" anchor="ctr">
                    <a:lnL w="12700"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102446202"/>
                  </a:ext>
                </a:extLst>
              </a:tr>
              <a:tr h="901878">
                <a:tc>
                  <a:txBody>
                    <a:bodyPr/>
                    <a:lstStyle/>
                    <a:p>
                      <a:r>
                        <a:rPr lang="en-US" sz="2900" cap="none" spc="0">
                          <a:solidFill>
                            <a:schemeClr val="tx1"/>
                          </a:solidFill>
                          <a:effectLst/>
                        </a:rPr>
                        <a:t>CCAFS LC-40</a:t>
                      </a:r>
                    </a:p>
                  </a:txBody>
                  <a:tcPr marL="153979" marR="183308" marT="43994" marB="329955" anchor="ctr">
                    <a:lnL w="12700" cap="flat" cmpd="sng" algn="ctr">
                      <a:solidFill>
                        <a:schemeClr val="tx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1872312168"/>
                  </a:ext>
                </a:extLst>
              </a:tr>
              <a:tr h="901878">
                <a:tc>
                  <a:txBody>
                    <a:bodyPr/>
                    <a:lstStyle/>
                    <a:p>
                      <a:r>
                        <a:rPr lang="en-US" sz="2900" cap="none" spc="0">
                          <a:solidFill>
                            <a:schemeClr val="tx1"/>
                          </a:solidFill>
                          <a:effectLst/>
                        </a:rPr>
                        <a:t>CCAFS LC-40</a:t>
                      </a:r>
                    </a:p>
                  </a:txBody>
                  <a:tcPr marL="153979" marR="183308" marT="43994" marB="329955" anchor="ctr">
                    <a:lnL w="12700"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457894221"/>
                  </a:ext>
                </a:extLst>
              </a:tr>
              <a:tr h="901878">
                <a:tc>
                  <a:txBody>
                    <a:bodyPr/>
                    <a:lstStyle/>
                    <a:p>
                      <a:r>
                        <a:rPr lang="en-US" sz="2900" cap="none" spc="0" dirty="0">
                          <a:solidFill>
                            <a:schemeClr val="tx1"/>
                          </a:solidFill>
                          <a:effectLst/>
                        </a:rPr>
                        <a:t>CCAFS LC-40</a:t>
                      </a:r>
                    </a:p>
                  </a:txBody>
                  <a:tcPr marL="153979" marR="183308" marT="43994" marB="329955" anchor="ctr">
                    <a:lnL w="12700" cap="flat" cmpd="sng" algn="ctr">
                      <a:solidFill>
                        <a:schemeClr val="tx1"/>
                      </a:solidFill>
                      <a:prstDash val="solid"/>
                    </a:lnL>
                    <a:lnR w="12700" cmpd="sng">
                      <a:noFill/>
                      <a:prstDash val="solid"/>
                    </a:lnR>
                    <a:lnT w="12700" cmpd="sng">
                      <a:noFill/>
                      <a:prstDash val="solid"/>
                    </a:lnT>
                    <a:lnB w="12700" cmpd="sng">
                      <a:noFill/>
                      <a:prstDash val="solid"/>
                    </a:lnB>
                    <a:solidFill>
                      <a:schemeClr val="bg1">
                        <a:lumMod val="95000"/>
                      </a:schemeClr>
                    </a:solidFill>
                  </a:tcPr>
                </a:tc>
                <a:extLst>
                  <a:ext uri="{0D108BD9-81ED-4DB2-BD59-A6C34878D82A}">
                    <a16:rowId xmlns:a16="http://schemas.microsoft.com/office/drawing/2014/main" val="1125428670"/>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1">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838200" y="609600"/>
            <a:ext cx="3739341" cy="133083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100" kern="1200" dirty="0">
                <a:solidFill>
                  <a:schemeClr val="tx1"/>
                </a:solidFill>
                <a:latin typeface="+mj-lt"/>
                <a:ea typeface="+mj-ea"/>
                <a:cs typeface="+mj-cs"/>
              </a:rPr>
              <a:t>Launch Site Names Begin with 'CCA'</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2000" dirty="0"/>
              <a:t>The following are 5 records from Launch Sites beginning with “CCA”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28</a:t>
            </a:fld>
            <a:endParaRPr lang="en-US" sz="1000">
              <a:solidFill>
                <a:schemeClr val="tx1">
                  <a:lumMod val="50000"/>
                  <a:lumOff val="50000"/>
                </a:schemeClr>
              </a:solidFill>
              <a:latin typeface="+mn-lt"/>
            </a:endParaRPr>
          </a:p>
        </p:txBody>
      </p:sp>
      <p:graphicFrame>
        <p:nvGraphicFramePr>
          <p:cNvPr id="2" name="Table 1">
            <a:extLst>
              <a:ext uri="{FF2B5EF4-FFF2-40B4-BE49-F238E27FC236}">
                <a16:creationId xmlns:a16="http://schemas.microsoft.com/office/drawing/2014/main" id="{13B5215C-9195-B9F6-3F4B-4EA31568A5C8}"/>
              </a:ext>
            </a:extLst>
          </p:cNvPr>
          <p:cNvGraphicFramePr>
            <a:graphicFrameLocks noGrp="1"/>
          </p:cNvGraphicFramePr>
          <p:nvPr>
            <p:extLst>
              <p:ext uri="{D42A27DB-BD31-4B8C-83A1-F6EECF244321}">
                <p14:modId xmlns:p14="http://schemas.microsoft.com/office/powerpoint/2010/main" val="1870966581"/>
              </p:ext>
            </p:extLst>
          </p:nvPr>
        </p:nvGraphicFramePr>
        <p:xfrm>
          <a:off x="4880767" y="1857688"/>
          <a:ext cx="7311233" cy="3142624"/>
        </p:xfrm>
        <a:graphic>
          <a:graphicData uri="http://schemas.openxmlformats.org/drawingml/2006/table">
            <a:tbl>
              <a:tblPr firstRow="1" bandRow="1"/>
              <a:tblGrid>
                <a:gridCol w="394177">
                  <a:extLst>
                    <a:ext uri="{9D8B030D-6E8A-4147-A177-3AD203B41FA5}">
                      <a16:colId xmlns:a16="http://schemas.microsoft.com/office/drawing/2014/main" val="2879951823"/>
                    </a:ext>
                  </a:extLst>
                </a:gridCol>
                <a:gridCol w="572611">
                  <a:extLst>
                    <a:ext uri="{9D8B030D-6E8A-4147-A177-3AD203B41FA5}">
                      <a16:colId xmlns:a16="http://schemas.microsoft.com/office/drawing/2014/main" val="2337059667"/>
                    </a:ext>
                  </a:extLst>
                </a:gridCol>
                <a:gridCol w="950254">
                  <a:extLst>
                    <a:ext uri="{9D8B030D-6E8A-4147-A177-3AD203B41FA5}">
                      <a16:colId xmlns:a16="http://schemas.microsoft.com/office/drawing/2014/main" val="3340015296"/>
                    </a:ext>
                  </a:extLst>
                </a:gridCol>
                <a:gridCol w="753488">
                  <a:extLst>
                    <a:ext uri="{9D8B030D-6E8A-4147-A177-3AD203B41FA5}">
                      <a16:colId xmlns:a16="http://schemas.microsoft.com/office/drawing/2014/main" val="942673122"/>
                    </a:ext>
                  </a:extLst>
                </a:gridCol>
                <a:gridCol w="747378">
                  <a:extLst>
                    <a:ext uri="{9D8B030D-6E8A-4147-A177-3AD203B41FA5}">
                      <a16:colId xmlns:a16="http://schemas.microsoft.com/office/drawing/2014/main" val="941703490"/>
                    </a:ext>
                  </a:extLst>
                </a:gridCol>
                <a:gridCol w="1155574">
                  <a:extLst>
                    <a:ext uri="{9D8B030D-6E8A-4147-A177-3AD203B41FA5}">
                      <a16:colId xmlns:a16="http://schemas.microsoft.com/office/drawing/2014/main" val="250025679"/>
                    </a:ext>
                  </a:extLst>
                </a:gridCol>
                <a:gridCol w="399066">
                  <a:extLst>
                    <a:ext uri="{9D8B030D-6E8A-4147-A177-3AD203B41FA5}">
                      <a16:colId xmlns:a16="http://schemas.microsoft.com/office/drawing/2014/main" val="3751333103"/>
                    </a:ext>
                  </a:extLst>
                </a:gridCol>
                <a:gridCol w="620275">
                  <a:extLst>
                    <a:ext uri="{9D8B030D-6E8A-4147-A177-3AD203B41FA5}">
                      <a16:colId xmlns:a16="http://schemas.microsoft.com/office/drawing/2014/main" val="1789279607"/>
                    </a:ext>
                  </a:extLst>
                </a:gridCol>
                <a:gridCol w="1015029">
                  <a:extLst>
                    <a:ext uri="{9D8B030D-6E8A-4147-A177-3AD203B41FA5}">
                      <a16:colId xmlns:a16="http://schemas.microsoft.com/office/drawing/2014/main" val="552604914"/>
                    </a:ext>
                  </a:extLst>
                </a:gridCol>
                <a:gridCol w="703381">
                  <a:extLst>
                    <a:ext uri="{9D8B030D-6E8A-4147-A177-3AD203B41FA5}">
                      <a16:colId xmlns:a16="http://schemas.microsoft.com/office/drawing/2014/main" val="960805998"/>
                    </a:ext>
                  </a:extLst>
                </a:gridCol>
              </a:tblGrid>
              <a:tr h="374083">
                <a:tc>
                  <a:txBody>
                    <a:bodyPr/>
                    <a:lstStyle/>
                    <a:p>
                      <a:pPr algn="r" fontAlgn="ctr"/>
                      <a:r>
                        <a:rPr lang="en-US" sz="700" b="1" dirty="0">
                          <a:effectLst/>
                        </a:rPr>
                        <a:t>Date</a:t>
                      </a:r>
                    </a:p>
                  </a:txBody>
                  <a:tcPr marL="30521" marR="30521" marT="15261" marB="15261" anchor="ctr">
                    <a:lnL>
                      <a:noFill/>
                    </a:lnL>
                    <a:lnR>
                      <a:noFill/>
                    </a:lnR>
                    <a:lnT>
                      <a:noFill/>
                    </a:lnT>
                    <a:lnB>
                      <a:noFill/>
                    </a:lnB>
                  </a:tcPr>
                </a:tc>
                <a:tc>
                  <a:txBody>
                    <a:bodyPr/>
                    <a:lstStyle/>
                    <a:p>
                      <a:pPr algn="r" fontAlgn="ctr"/>
                      <a:r>
                        <a:rPr lang="en-US" sz="700" b="1" dirty="0">
                          <a:effectLst/>
                        </a:rPr>
                        <a:t>Time (UTC)</a:t>
                      </a:r>
                    </a:p>
                  </a:txBody>
                  <a:tcPr marL="30521" marR="30521" marT="15261" marB="15261" anchor="ctr">
                    <a:lnL>
                      <a:noFill/>
                    </a:lnL>
                    <a:lnR>
                      <a:noFill/>
                    </a:lnR>
                    <a:lnT>
                      <a:noFill/>
                    </a:lnT>
                    <a:lnB>
                      <a:noFill/>
                    </a:lnB>
                  </a:tcPr>
                </a:tc>
                <a:tc>
                  <a:txBody>
                    <a:bodyPr/>
                    <a:lstStyle/>
                    <a:p>
                      <a:pPr algn="r" fontAlgn="ctr"/>
                      <a:r>
                        <a:rPr lang="en-US" sz="700" b="1" dirty="0" err="1">
                          <a:effectLst/>
                        </a:rPr>
                        <a:t>Booster_Version</a:t>
                      </a:r>
                      <a:endParaRPr lang="en-US" sz="700" b="1" dirty="0">
                        <a:effectLst/>
                      </a:endParaRPr>
                    </a:p>
                  </a:txBody>
                  <a:tcPr marL="30521" marR="30521" marT="15261" marB="15261" anchor="ctr">
                    <a:lnL>
                      <a:noFill/>
                    </a:lnL>
                    <a:lnR>
                      <a:noFill/>
                    </a:lnR>
                    <a:lnT>
                      <a:noFill/>
                    </a:lnT>
                    <a:lnB>
                      <a:noFill/>
                    </a:lnB>
                  </a:tcPr>
                </a:tc>
                <a:tc>
                  <a:txBody>
                    <a:bodyPr/>
                    <a:lstStyle/>
                    <a:p>
                      <a:pPr algn="r" fontAlgn="ctr"/>
                      <a:r>
                        <a:rPr lang="en-US" sz="700" b="1" dirty="0" err="1">
                          <a:effectLst/>
                        </a:rPr>
                        <a:t>Launch_Site</a:t>
                      </a:r>
                      <a:endParaRPr lang="en-US" sz="700" b="1" dirty="0">
                        <a:effectLst/>
                      </a:endParaRPr>
                    </a:p>
                  </a:txBody>
                  <a:tcPr marL="30521" marR="30521" marT="15261" marB="15261" anchor="ctr">
                    <a:lnL>
                      <a:noFill/>
                    </a:lnL>
                    <a:lnR>
                      <a:noFill/>
                    </a:lnR>
                    <a:lnT>
                      <a:noFill/>
                    </a:lnT>
                    <a:lnB>
                      <a:noFill/>
                    </a:lnB>
                  </a:tcPr>
                </a:tc>
                <a:tc>
                  <a:txBody>
                    <a:bodyPr/>
                    <a:lstStyle/>
                    <a:p>
                      <a:pPr algn="r" fontAlgn="ctr"/>
                      <a:r>
                        <a:rPr lang="en-US" sz="700" b="1" dirty="0">
                          <a:effectLst/>
                        </a:rPr>
                        <a:t>Payload</a:t>
                      </a:r>
                    </a:p>
                  </a:txBody>
                  <a:tcPr marL="30521" marR="30521" marT="15261" marB="15261" anchor="ctr">
                    <a:lnL>
                      <a:noFill/>
                    </a:lnL>
                    <a:lnR>
                      <a:noFill/>
                    </a:lnR>
                    <a:lnT>
                      <a:noFill/>
                    </a:lnT>
                    <a:lnB>
                      <a:noFill/>
                    </a:lnB>
                  </a:tcPr>
                </a:tc>
                <a:tc>
                  <a:txBody>
                    <a:bodyPr/>
                    <a:lstStyle/>
                    <a:p>
                      <a:pPr algn="r" fontAlgn="ctr"/>
                      <a:r>
                        <a:rPr lang="en-US" sz="700" b="1">
                          <a:effectLst/>
                        </a:rPr>
                        <a:t>PAYLOAD_MASS__KG_</a:t>
                      </a:r>
                    </a:p>
                  </a:txBody>
                  <a:tcPr marL="30521" marR="30521" marT="15261" marB="15261" anchor="ctr">
                    <a:lnL>
                      <a:noFill/>
                    </a:lnL>
                    <a:lnR>
                      <a:noFill/>
                    </a:lnR>
                    <a:lnT>
                      <a:noFill/>
                    </a:lnT>
                    <a:lnB>
                      <a:noFill/>
                    </a:lnB>
                  </a:tcPr>
                </a:tc>
                <a:tc>
                  <a:txBody>
                    <a:bodyPr/>
                    <a:lstStyle/>
                    <a:p>
                      <a:pPr algn="r" fontAlgn="ctr"/>
                      <a:r>
                        <a:rPr lang="en-US" sz="700" b="1">
                          <a:effectLst/>
                        </a:rPr>
                        <a:t>Orbit</a:t>
                      </a:r>
                    </a:p>
                  </a:txBody>
                  <a:tcPr marL="30521" marR="30521" marT="15261" marB="15261" anchor="ctr">
                    <a:lnL>
                      <a:noFill/>
                    </a:lnL>
                    <a:lnR>
                      <a:noFill/>
                    </a:lnR>
                    <a:lnT>
                      <a:noFill/>
                    </a:lnT>
                    <a:lnB>
                      <a:noFill/>
                    </a:lnB>
                  </a:tcPr>
                </a:tc>
                <a:tc>
                  <a:txBody>
                    <a:bodyPr/>
                    <a:lstStyle/>
                    <a:p>
                      <a:pPr algn="r" fontAlgn="ctr"/>
                      <a:r>
                        <a:rPr lang="en-US" sz="700" b="1">
                          <a:effectLst/>
                        </a:rPr>
                        <a:t>Customer</a:t>
                      </a:r>
                    </a:p>
                  </a:txBody>
                  <a:tcPr marL="30521" marR="30521" marT="15261" marB="15261" anchor="ctr">
                    <a:lnL>
                      <a:noFill/>
                    </a:lnL>
                    <a:lnR>
                      <a:noFill/>
                    </a:lnR>
                    <a:lnT>
                      <a:noFill/>
                    </a:lnT>
                    <a:lnB>
                      <a:noFill/>
                    </a:lnB>
                  </a:tcPr>
                </a:tc>
                <a:tc>
                  <a:txBody>
                    <a:bodyPr/>
                    <a:lstStyle/>
                    <a:p>
                      <a:pPr algn="r" fontAlgn="ctr"/>
                      <a:r>
                        <a:rPr lang="en-US" sz="700" b="1">
                          <a:effectLst/>
                        </a:rPr>
                        <a:t>Mission_Outcome</a:t>
                      </a:r>
                    </a:p>
                  </a:txBody>
                  <a:tcPr marL="30521" marR="30521" marT="15261" marB="15261" anchor="ctr">
                    <a:lnL>
                      <a:noFill/>
                    </a:lnL>
                    <a:lnR>
                      <a:noFill/>
                    </a:lnR>
                    <a:lnT>
                      <a:noFill/>
                    </a:lnT>
                    <a:lnB>
                      <a:noFill/>
                    </a:lnB>
                  </a:tcPr>
                </a:tc>
                <a:tc>
                  <a:txBody>
                    <a:bodyPr/>
                    <a:lstStyle/>
                    <a:p>
                      <a:pPr algn="r" fontAlgn="ctr"/>
                      <a:r>
                        <a:rPr lang="en-US" sz="700" b="1" dirty="0">
                          <a:effectLst/>
                        </a:rPr>
                        <a:t>Landing _Outcome</a:t>
                      </a:r>
                    </a:p>
                  </a:txBody>
                  <a:tcPr marL="30521" marR="30521" marT="15261" marB="15261" anchor="ctr">
                    <a:lnL>
                      <a:noFill/>
                    </a:lnL>
                    <a:lnR>
                      <a:noFill/>
                    </a:lnR>
                    <a:lnT>
                      <a:noFill/>
                    </a:lnT>
                    <a:lnB>
                      <a:noFill/>
                    </a:lnB>
                  </a:tcPr>
                </a:tc>
                <a:extLst>
                  <a:ext uri="{0D108BD9-81ED-4DB2-BD59-A6C34878D82A}">
                    <a16:rowId xmlns:a16="http://schemas.microsoft.com/office/drawing/2014/main" val="672765356"/>
                  </a:ext>
                </a:extLst>
              </a:tr>
              <a:tr h="673459">
                <a:tc>
                  <a:txBody>
                    <a:bodyPr/>
                    <a:lstStyle/>
                    <a:p>
                      <a:r>
                        <a:rPr lang="en-US" sz="700">
                          <a:effectLst/>
                        </a:rPr>
                        <a:t>04-06-2010</a:t>
                      </a:r>
                    </a:p>
                  </a:txBody>
                  <a:tcPr marL="30521" marR="30521" marT="15261" marB="15261" anchor="ctr">
                    <a:lnL>
                      <a:noFill/>
                    </a:lnL>
                    <a:lnR>
                      <a:noFill/>
                    </a:lnR>
                    <a:lnT>
                      <a:noFill/>
                    </a:lnT>
                    <a:lnB>
                      <a:noFill/>
                    </a:lnB>
                  </a:tcPr>
                </a:tc>
                <a:tc>
                  <a:txBody>
                    <a:bodyPr/>
                    <a:lstStyle/>
                    <a:p>
                      <a:r>
                        <a:rPr lang="en-US" sz="700">
                          <a:effectLst/>
                        </a:rPr>
                        <a:t>18:45:00</a:t>
                      </a:r>
                    </a:p>
                  </a:txBody>
                  <a:tcPr marL="30521" marR="30521" marT="15261" marB="15261" anchor="ctr">
                    <a:lnL>
                      <a:noFill/>
                    </a:lnL>
                    <a:lnR>
                      <a:noFill/>
                    </a:lnR>
                    <a:lnT>
                      <a:noFill/>
                    </a:lnT>
                    <a:lnB>
                      <a:noFill/>
                    </a:lnB>
                  </a:tcPr>
                </a:tc>
                <a:tc>
                  <a:txBody>
                    <a:bodyPr/>
                    <a:lstStyle/>
                    <a:p>
                      <a:r>
                        <a:rPr lang="en-US" sz="700">
                          <a:effectLst/>
                        </a:rPr>
                        <a:t>F9 v1.0 B0003</a:t>
                      </a:r>
                    </a:p>
                  </a:txBody>
                  <a:tcPr marL="30521" marR="30521" marT="15261" marB="15261" anchor="ctr">
                    <a:lnL>
                      <a:noFill/>
                    </a:lnL>
                    <a:lnR>
                      <a:noFill/>
                    </a:lnR>
                    <a:lnT>
                      <a:noFill/>
                    </a:lnT>
                    <a:lnB>
                      <a:noFill/>
                    </a:lnB>
                  </a:tcPr>
                </a:tc>
                <a:tc>
                  <a:txBody>
                    <a:bodyPr/>
                    <a:lstStyle/>
                    <a:p>
                      <a:r>
                        <a:rPr lang="en-US" sz="700">
                          <a:effectLst/>
                        </a:rPr>
                        <a:t>CCAFS LC-40</a:t>
                      </a:r>
                    </a:p>
                  </a:txBody>
                  <a:tcPr marL="30521" marR="30521" marT="15261" marB="15261" anchor="ctr">
                    <a:lnL>
                      <a:noFill/>
                    </a:lnL>
                    <a:lnR>
                      <a:noFill/>
                    </a:lnR>
                    <a:lnT>
                      <a:noFill/>
                    </a:lnT>
                    <a:lnB>
                      <a:noFill/>
                    </a:lnB>
                  </a:tcPr>
                </a:tc>
                <a:tc>
                  <a:txBody>
                    <a:bodyPr/>
                    <a:lstStyle/>
                    <a:p>
                      <a:r>
                        <a:rPr lang="en-US" sz="700">
                          <a:effectLst/>
                        </a:rPr>
                        <a:t>Dragon Spacecraft Qualification Unit</a:t>
                      </a:r>
                    </a:p>
                  </a:txBody>
                  <a:tcPr marL="30521" marR="30521" marT="15261" marB="15261" anchor="ctr">
                    <a:lnL>
                      <a:noFill/>
                    </a:lnL>
                    <a:lnR>
                      <a:noFill/>
                    </a:lnR>
                    <a:lnT>
                      <a:noFill/>
                    </a:lnT>
                    <a:lnB>
                      <a:noFill/>
                    </a:lnB>
                  </a:tcPr>
                </a:tc>
                <a:tc>
                  <a:txBody>
                    <a:bodyPr/>
                    <a:lstStyle/>
                    <a:p>
                      <a:r>
                        <a:rPr lang="en-US" sz="700" dirty="0">
                          <a:effectLst/>
                        </a:rPr>
                        <a:t>0</a:t>
                      </a:r>
                    </a:p>
                  </a:txBody>
                  <a:tcPr marL="30521" marR="30521" marT="15261" marB="15261" anchor="ctr">
                    <a:lnL>
                      <a:noFill/>
                    </a:lnL>
                    <a:lnR>
                      <a:noFill/>
                    </a:lnR>
                    <a:lnT>
                      <a:noFill/>
                    </a:lnT>
                    <a:lnB>
                      <a:noFill/>
                    </a:lnB>
                  </a:tcPr>
                </a:tc>
                <a:tc>
                  <a:txBody>
                    <a:bodyPr/>
                    <a:lstStyle/>
                    <a:p>
                      <a:r>
                        <a:rPr lang="en-US" sz="700" dirty="0">
                          <a:effectLst/>
                        </a:rPr>
                        <a:t>LEO</a:t>
                      </a:r>
                    </a:p>
                  </a:txBody>
                  <a:tcPr marL="30521" marR="30521" marT="15261" marB="15261" anchor="ctr">
                    <a:lnL>
                      <a:noFill/>
                    </a:lnL>
                    <a:lnR>
                      <a:noFill/>
                    </a:lnR>
                    <a:lnT>
                      <a:noFill/>
                    </a:lnT>
                    <a:lnB>
                      <a:noFill/>
                    </a:lnB>
                  </a:tcPr>
                </a:tc>
                <a:tc>
                  <a:txBody>
                    <a:bodyPr/>
                    <a:lstStyle/>
                    <a:p>
                      <a:r>
                        <a:rPr lang="en-US" sz="700" dirty="0">
                          <a:effectLst/>
                        </a:rPr>
                        <a:t>SpaceX</a:t>
                      </a:r>
                    </a:p>
                  </a:txBody>
                  <a:tcPr marL="30521" marR="30521" marT="15261" marB="15261" anchor="ctr">
                    <a:lnL>
                      <a:noFill/>
                    </a:lnL>
                    <a:lnR>
                      <a:noFill/>
                    </a:lnR>
                    <a:lnT>
                      <a:noFill/>
                    </a:lnT>
                    <a:lnB>
                      <a:noFill/>
                    </a:lnB>
                  </a:tcPr>
                </a:tc>
                <a:tc>
                  <a:txBody>
                    <a:bodyPr/>
                    <a:lstStyle/>
                    <a:p>
                      <a:r>
                        <a:rPr lang="en-US" sz="700" dirty="0">
                          <a:effectLst/>
                        </a:rPr>
                        <a:t>Success</a:t>
                      </a:r>
                    </a:p>
                  </a:txBody>
                  <a:tcPr marL="30521" marR="30521" marT="15261" marB="15261" anchor="ctr">
                    <a:lnL>
                      <a:noFill/>
                    </a:lnL>
                    <a:lnR>
                      <a:noFill/>
                    </a:lnR>
                    <a:lnT>
                      <a:noFill/>
                    </a:lnT>
                    <a:lnB>
                      <a:noFill/>
                    </a:lnB>
                  </a:tcPr>
                </a:tc>
                <a:tc>
                  <a:txBody>
                    <a:bodyPr/>
                    <a:lstStyle/>
                    <a:p>
                      <a:r>
                        <a:rPr lang="en-US" sz="700" dirty="0">
                          <a:effectLst/>
                        </a:rPr>
                        <a:t>Failure (parachute)</a:t>
                      </a:r>
                    </a:p>
                  </a:txBody>
                  <a:tcPr marL="30521" marR="30521" marT="15261" marB="15261" anchor="ctr">
                    <a:lnL>
                      <a:noFill/>
                    </a:lnL>
                    <a:lnR>
                      <a:noFill/>
                    </a:lnR>
                    <a:lnT>
                      <a:noFill/>
                    </a:lnT>
                    <a:lnB>
                      <a:noFill/>
                    </a:lnB>
                  </a:tcPr>
                </a:tc>
                <a:extLst>
                  <a:ext uri="{0D108BD9-81ED-4DB2-BD59-A6C34878D82A}">
                    <a16:rowId xmlns:a16="http://schemas.microsoft.com/office/drawing/2014/main" val="455427074"/>
                  </a:ext>
                </a:extLst>
              </a:tr>
              <a:tr h="972833">
                <a:tc>
                  <a:txBody>
                    <a:bodyPr/>
                    <a:lstStyle/>
                    <a:p>
                      <a:r>
                        <a:rPr lang="en-US" sz="700">
                          <a:effectLst/>
                        </a:rPr>
                        <a:t>08-12-2010</a:t>
                      </a:r>
                    </a:p>
                  </a:txBody>
                  <a:tcPr marL="30521" marR="30521" marT="15261" marB="15261" anchor="ctr">
                    <a:lnL>
                      <a:noFill/>
                    </a:lnL>
                    <a:lnR>
                      <a:noFill/>
                    </a:lnR>
                    <a:lnT>
                      <a:noFill/>
                    </a:lnT>
                    <a:lnB>
                      <a:noFill/>
                    </a:lnB>
                  </a:tcPr>
                </a:tc>
                <a:tc>
                  <a:txBody>
                    <a:bodyPr/>
                    <a:lstStyle/>
                    <a:p>
                      <a:r>
                        <a:rPr lang="en-US" sz="700">
                          <a:effectLst/>
                        </a:rPr>
                        <a:t>15:43:00</a:t>
                      </a:r>
                    </a:p>
                  </a:txBody>
                  <a:tcPr marL="30521" marR="30521" marT="15261" marB="15261" anchor="ctr">
                    <a:lnL>
                      <a:noFill/>
                    </a:lnL>
                    <a:lnR>
                      <a:noFill/>
                    </a:lnR>
                    <a:lnT>
                      <a:noFill/>
                    </a:lnT>
                    <a:lnB>
                      <a:noFill/>
                    </a:lnB>
                  </a:tcPr>
                </a:tc>
                <a:tc>
                  <a:txBody>
                    <a:bodyPr/>
                    <a:lstStyle/>
                    <a:p>
                      <a:r>
                        <a:rPr lang="en-US" sz="700">
                          <a:effectLst/>
                        </a:rPr>
                        <a:t>F9 v1.0 B0004</a:t>
                      </a:r>
                    </a:p>
                  </a:txBody>
                  <a:tcPr marL="30521" marR="30521" marT="15261" marB="15261" anchor="ctr">
                    <a:lnL>
                      <a:noFill/>
                    </a:lnL>
                    <a:lnR>
                      <a:noFill/>
                    </a:lnR>
                    <a:lnT>
                      <a:noFill/>
                    </a:lnT>
                    <a:lnB>
                      <a:noFill/>
                    </a:lnB>
                  </a:tcPr>
                </a:tc>
                <a:tc>
                  <a:txBody>
                    <a:bodyPr/>
                    <a:lstStyle/>
                    <a:p>
                      <a:r>
                        <a:rPr lang="en-US" sz="700">
                          <a:effectLst/>
                        </a:rPr>
                        <a:t>CCAFS LC-40</a:t>
                      </a:r>
                    </a:p>
                  </a:txBody>
                  <a:tcPr marL="30521" marR="30521" marT="15261" marB="15261" anchor="ctr">
                    <a:lnL>
                      <a:noFill/>
                    </a:lnL>
                    <a:lnR>
                      <a:noFill/>
                    </a:lnR>
                    <a:lnT>
                      <a:noFill/>
                    </a:lnT>
                    <a:lnB>
                      <a:noFill/>
                    </a:lnB>
                  </a:tcPr>
                </a:tc>
                <a:tc>
                  <a:txBody>
                    <a:bodyPr/>
                    <a:lstStyle/>
                    <a:p>
                      <a:r>
                        <a:rPr lang="en-US" sz="700">
                          <a:effectLst/>
                        </a:rPr>
                        <a:t>Dragon demo flight C1, two CubeSats, barrel of Brouere cheese</a:t>
                      </a:r>
                    </a:p>
                  </a:txBody>
                  <a:tcPr marL="30521" marR="30521" marT="15261" marB="15261" anchor="ctr">
                    <a:lnL>
                      <a:noFill/>
                    </a:lnL>
                    <a:lnR>
                      <a:noFill/>
                    </a:lnR>
                    <a:lnT>
                      <a:noFill/>
                    </a:lnT>
                    <a:lnB>
                      <a:noFill/>
                    </a:lnB>
                  </a:tcPr>
                </a:tc>
                <a:tc>
                  <a:txBody>
                    <a:bodyPr/>
                    <a:lstStyle/>
                    <a:p>
                      <a:r>
                        <a:rPr lang="en-US" sz="700">
                          <a:effectLst/>
                        </a:rPr>
                        <a:t>0</a:t>
                      </a:r>
                    </a:p>
                  </a:txBody>
                  <a:tcPr marL="30521" marR="30521" marT="15261" marB="15261" anchor="ctr">
                    <a:lnL>
                      <a:noFill/>
                    </a:lnL>
                    <a:lnR>
                      <a:noFill/>
                    </a:lnR>
                    <a:lnT>
                      <a:noFill/>
                    </a:lnT>
                    <a:lnB>
                      <a:noFill/>
                    </a:lnB>
                  </a:tcPr>
                </a:tc>
                <a:tc>
                  <a:txBody>
                    <a:bodyPr/>
                    <a:lstStyle/>
                    <a:p>
                      <a:r>
                        <a:rPr lang="en-US" sz="700">
                          <a:effectLst/>
                        </a:rPr>
                        <a:t>LEO (ISS)</a:t>
                      </a:r>
                    </a:p>
                  </a:txBody>
                  <a:tcPr marL="30521" marR="30521" marT="15261" marB="15261" anchor="ctr">
                    <a:lnL>
                      <a:noFill/>
                    </a:lnL>
                    <a:lnR>
                      <a:noFill/>
                    </a:lnR>
                    <a:lnT>
                      <a:noFill/>
                    </a:lnT>
                    <a:lnB>
                      <a:noFill/>
                    </a:lnB>
                  </a:tcPr>
                </a:tc>
                <a:tc>
                  <a:txBody>
                    <a:bodyPr/>
                    <a:lstStyle/>
                    <a:p>
                      <a:r>
                        <a:rPr lang="en-US" sz="700">
                          <a:effectLst/>
                        </a:rPr>
                        <a:t>NASA (COTS) NRO</a:t>
                      </a:r>
                    </a:p>
                  </a:txBody>
                  <a:tcPr marL="30521" marR="30521" marT="15261" marB="15261" anchor="ctr">
                    <a:lnL>
                      <a:noFill/>
                    </a:lnL>
                    <a:lnR>
                      <a:noFill/>
                    </a:lnR>
                    <a:lnT>
                      <a:noFill/>
                    </a:lnT>
                    <a:lnB>
                      <a:noFill/>
                    </a:lnB>
                  </a:tcPr>
                </a:tc>
                <a:tc>
                  <a:txBody>
                    <a:bodyPr/>
                    <a:lstStyle/>
                    <a:p>
                      <a:r>
                        <a:rPr lang="en-US" sz="700">
                          <a:effectLst/>
                        </a:rPr>
                        <a:t>Success</a:t>
                      </a:r>
                    </a:p>
                  </a:txBody>
                  <a:tcPr marL="30521" marR="30521" marT="15261" marB="15261" anchor="ctr">
                    <a:lnL>
                      <a:noFill/>
                    </a:lnL>
                    <a:lnR>
                      <a:noFill/>
                    </a:lnR>
                    <a:lnT>
                      <a:noFill/>
                    </a:lnT>
                    <a:lnB>
                      <a:noFill/>
                    </a:lnB>
                  </a:tcPr>
                </a:tc>
                <a:tc>
                  <a:txBody>
                    <a:bodyPr/>
                    <a:lstStyle/>
                    <a:p>
                      <a:r>
                        <a:rPr lang="en-US" sz="700">
                          <a:effectLst/>
                        </a:rPr>
                        <a:t>Failure (parachute)</a:t>
                      </a:r>
                    </a:p>
                  </a:txBody>
                  <a:tcPr marL="30521" marR="30521" marT="15261" marB="15261" anchor="ctr">
                    <a:lnL>
                      <a:noFill/>
                    </a:lnL>
                    <a:lnR>
                      <a:noFill/>
                    </a:lnR>
                    <a:lnT>
                      <a:noFill/>
                    </a:lnT>
                    <a:lnB>
                      <a:noFill/>
                    </a:lnB>
                  </a:tcPr>
                </a:tc>
                <a:extLst>
                  <a:ext uri="{0D108BD9-81ED-4DB2-BD59-A6C34878D82A}">
                    <a16:rowId xmlns:a16="http://schemas.microsoft.com/office/drawing/2014/main" val="3673854483"/>
                  </a:ext>
                </a:extLst>
              </a:tr>
              <a:tr h="374083">
                <a:tc>
                  <a:txBody>
                    <a:bodyPr/>
                    <a:lstStyle/>
                    <a:p>
                      <a:r>
                        <a:rPr lang="en-US" sz="700">
                          <a:effectLst/>
                        </a:rPr>
                        <a:t>22-05-2012</a:t>
                      </a:r>
                    </a:p>
                  </a:txBody>
                  <a:tcPr marL="30521" marR="30521" marT="15261" marB="15261" anchor="ctr">
                    <a:lnL>
                      <a:noFill/>
                    </a:lnL>
                    <a:lnR>
                      <a:noFill/>
                    </a:lnR>
                    <a:lnT>
                      <a:noFill/>
                    </a:lnT>
                    <a:lnB>
                      <a:noFill/>
                    </a:lnB>
                  </a:tcPr>
                </a:tc>
                <a:tc>
                  <a:txBody>
                    <a:bodyPr/>
                    <a:lstStyle/>
                    <a:p>
                      <a:r>
                        <a:rPr lang="en-US" sz="700">
                          <a:effectLst/>
                        </a:rPr>
                        <a:t>07:44:00</a:t>
                      </a:r>
                    </a:p>
                  </a:txBody>
                  <a:tcPr marL="30521" marR="30521" marT="15261" marB="15261" anchor="ctr">
                    <a:lnL>
                      <a:noFill/>
                    </a:lnL>
                    <a:lnR>
                      <a:noFill/>
                    </a:lnR>
                    <a:lnT>
                      <a:noFill/>
                    </a:lnT>
                    <a:lnB>
                      <a:noFill/>
                    </a:lnB>
                  </a:tcPr>
                </a:tc>
                <a:tc>
                  <a:txBody>
                    <a:bodyPr/>
                    <a:lstStyle/>
                    <a:p>
                      <a:r>
                        <a:rPr lang="en-US" sz="700" dirty="0">
                          <a:effectLst/>
                        </a:rPr>
                        <a:t>F9 v1.0 B0005</a:t>
                      </a:r>
                    </a:p>
                  </a:txBody>
                  <a:tcPr marL="30521" marR="30521" marT="15261" marB="15261" anchor="ctr">
                    <a:lnL>
                      <a:noFill/>
                    </a:lnL>
                    <a:lnR>
                      <a:noFill/>
                    </a:lnR>
                    <a:lnT>
                      <a:noFill/>
                    </a:lnT>
                    <a:lnB>
                      <a:noFill/>
                    </a:lnB>
                  </a:tcPr>
                </a:tc>
                <a:tc>
                  <a:txBody>
                    <a:bodyPr/>
                    <a:lstStyle/>
                    <a:p>
                      <a:r>
                        <a:rPr lang="en-US" sz="700">
                          <a:effectLst/>
                        </a:rPr>
                        <a:t>CCAFS LC-40</a:t>
                      </a:r>
                    </a:p>
                  </a:txBody>
                  <a:tcPr marL="30521" marR="30521" marT="15261" marB="15261" anchor="ctr">
                    <a:lnL>
                      <a:noFill/>
                    </a:lnL>
                    <a:lnR>
                      <a:noFill/>
                    </a:lnR>
                    <a:lnT>
                      <a:noFill/>
                    </a:lnT>
                    <a:lnB>
                      <a:noFill/>
                    </a:lnB>
                  </a:tcPr>
                </a:tc>
                <a:tc>
                  <a:txBody>
                    <a:bodyPr/>
                    <a:lstStyle/>
                    <a:p>
                      <a:r>
                        <a:rPr lang="en-US" sz="700">
                          <a:effectLst/>
                        </a:rPr>
                        <a:t>Dragon demo flight C2</a:t>
                      </a:r>
                    </a:p>
                  </a:txBody>
                  <a:tcPr marL="30521" marR="30521" marT="15261" marB="15261" anchor="ctr">
                    <a:lnL>
                      <a:noFill/>
                    </a:lnL>
                    <a:lnR>
                      <a:noFill/>
                    </a:lnR>
                    <a:lnT>
                      <a:noFill/>
                    </a:lnT>
                    <a:lnB>
                      <a:noFill/>
                    </a:lnB>
                  </a:tcPr>
                </a:tc>
                <a:tc>
                  <a:txBody>
                    <a:bodyPr/>
                    <a:lstStyle/>
                    <a:p>
                      <a:r>
                        <a:rPr lang="en-US" sz="700">
                          <a:effectLst/>
                        </a:rPr>
                        <a:t>525</a:t>
                      </a:r>
                    </a:p>
                  </a:txBody>
                  <a:tcPr marL="30521" marR="30521" marT="15261" marB="15261" anchor="ctr">
                    <a:lnL>
                      <a:noFill/>
                    </a:lnL>
                    <a:lnR>
                      <a:noFill/>
                    </a:lnR>
                    <a:lnT>
                      <a:noFill/>
                    </a:lnT>
                    <a:lnB>
                      <a:noFill/>
                    </a:lnB>
                  </a:tcPr>
                </a:tc>
                <a:tc>
                  <a:txBody>
                    <a:bodyPr/>
                    <a:lstStyle/>
                    <a:p>
                      <a:r>
                        <a:rPr lang="en-US" sz="700">
                          <a:effectLst/>
                        </a:rPr>
                        <a:t>LEO (ISS)</a:t>
                      </a:r>
                    </a:p>
                  </a:txBody>
                  <a:tcPr marL="30521" marR="30521" marT="15261" marB="15261" anchor="ctr">
                    <a:lnL>
                      <a:noFill/>
                    </a:lnL>
                    <a:lnR>
                      <a:noFill/>
                    </a:lnR>
                    <a:lnT>
                      <a:noFill/>
                    </a:lnT>
                    <a:lnB>
                      <a:noFill/>
                    </a:lnB>
                  </a:tcPr>
                </a:tc>
                <a:tc>
                  <a:txBody>
                    <a:bodyPr/>
                    <a:lstStyle/>
                    <a:p>
                      <a:r>
                        <a:rPr lang="en-US" sz="700">
                          <a:effectLst/>
                        </a:rPr>
                        <a:t>NASA (COTS)</a:t>
                      </a:r>
                    </a:p>
                  </a:txBody>
                  <a:tcPr marL="30521" marR="30521" marT="15261" marB="15261" anchor="ctr">
                    <a:lnL>
                      <a:noFill/>
                    </a:lnL>
                    <a:lnR>
                      <a:noFill/>
                    </a:lnR>
                    <a:lnT>
                      <a:noFill/>
                    </a:lnT>
                    <a:lnB>
                      <a:noFill/>
                    </a:lnB>
                  </a:tcPr>
                </a:tc>
                <a:tc>
                  <a:txBody>
                    <a:bodyPr/>
                    <a:lstStyle/>
                    <a:p>
                      <a:r>
                        <a:rPr lang="en-US" sz="700">
                          <a:effectLst/>
                        </a:rPr>
                        <a:t>Success</a:t>
                      </a:r>
                    </a:p>
                  </a:txBody>
                  <a:tcPr marL="30521" marR="30521" marT="15261" marB="15261" anchor="ctr">
                    <a:lnL>
                      <a:noFill/>
                    </a:lnL>
                    <a:lnR>
                      <a:noFill/>
                    </a:lnR>
                    <a:lnT>
                      <a:noFill/>
                    </a:lnT>
                    <a:lnB>
                      <a:noFill/>
                    </a:lnB>
                  </a:tcPr>
                </a:tc>
                <a:tc>
                  <a:txBody>
                    <a:bodyPr/>
                    <a:lstStyle/>
                    <a:p>
                      <a:r>
                        <a:rPr lang="en-US" sz="700">
                          <a:effectLst/>
                        </a:rPr>
                        <a:t>No attempt</a:t>
                      </a:r>
                    </a:p>
                  </a:txBody>
                  <a:tcPr marL="30521" marR="30521" marT="15261" marB="15261" anchor="ctr">
                    <a:lnL>
                      <a:noFill/>
                    </a:lnL>
                    <a:lnR>
                      <a:noFill/>
                    </a:lnR>
                    <a:lnT>
                      <a:noFill/>
                    </a:lnT>
                    <a:lnB>
                      <a:noFill/>
                    </a:lnB>
                  </a:tcPr>
                </a:tc>
                <a:extLst>
                  <a:ext uri="{0D108BD9-81ED-4DB2-BD59-A6C34878D82A}">
                    <a16:rowId xmlns:a16="http://schemas.microsoft.com/office/drawing/2014/main" val="2907329065"/>
                  </a:ext>
                </a:extLst>
              </a:tr>
              <a:tr h="374083">
                <a:tc>
                  <a:txBody>
                    <a:bodyPr/>
                    <a:lstStyle/>
                    <a:p>
                      <a:r>
                        <a:rPr lang="en-US" sz="700">
                          <a:effectLst/>
                        </a:rPr>
                        <a:t>08-10-2012</a:t>
                      </a:r>
                    </a:p>
                  </a:txBody>
                  <a:tcPr marL="30521" marR="30521" marT="15261" marB="15261" anchor="ctr">
                    <a:lnL>
                      <a:noFill/>
                    </a:lnL>
                    <a:lnR>
                      <a:noFill/>
                    </a:lnR>
                    <a:lnT>
                      <a:noFill/>
                    </a:lnT>
                    <a:lnB>
                      <a:noFill/>
                    </a:lnB>
                  </a:tcPr>
                </a:tc>
                <a:tc>
                  <a:txBody>
                    <a:bodyPr/>
                    <a:lstStyle/>
                    <a:p>
                      <a:r>
                        <a:rPr lang="en-US" sz="700">
                          <a:effectLst/>
                        </a:rPr>
                        <a:t>00:35:00</a:t>
                      </a:r>
                    </a:p>
                  </a:txBody>
                  <a:tcPr marL="30521" marR="30521" marT="15261" marB="15261" anchor="ctr">
                    <a:lnL>
                      <a:noFill/>
                    </a:lnL>
                    <a:lnR>
                      <a:noFill/>
                    </a:lnR>
                    <a:lnT>
                      <a:noFill/>
                    </a:lnT>
                    <a:lnB>
                      <a:noFill/>
                    </a:lnB>
                  </a:tcPr>
                </a:tc>
                <a:tc>
                  <a:txBody>
                    <a:bodyPr/>
                    <a:lstStyle/>
                    <a:p>
                      <a:r>
                        <a:rPr lang="en-US" sz="700">
                          <a:effectLst/>
                        </a:rPr>
                        <a:t>F9 v1.0 B0006</a:t>
                      </a:r>
                    </a:p>
                  </a:txBody>
                  <a:tcPr marL="30521" marR="30521" marT="15261" marB="15261" anchor="ctr">
                    <a:lnL>
                      <a:noFill/>
                    </a:lnL>
                    <a:lnR>
                      <a:noFill/>
                    </a:lnR>
                    <a:lnT>
                      <a:noFill/>
                    </a:lnT>
                    <a:lnB>
                      <a:noFill/>
                    </a:lnB>
                  </a:tcPr>
                </a:tc>
                <a:tc>
                  <a:txBody>
                    <a:bodyPr/>
                    <a:lstStyle/>
                    <a:p>
                      <a:r>
                        <a:rPr lang="en-US" sz="700">
                          <a:effectLst/>
                        </a:rPr>
                        <a:t>CCAFS LC-40</a:t>
                      </a:r>
                    </a:p>
                  </a:txBody>
                  <a:tcPr marL="30521" marR="30521" marT="15261" marB="15261" anchor="ctr">
                    <a:lnL>
                      <a:noFill/>
                    </a:lnL>
                    <a:lnR>
                      <a:noFill/>
                    </a:lnR>
                    <a:lnT>
                      <a:noFill/>
                    </a:lnT>
                    <a:lnB>
                      <a:noFill/>
                    </a:lnB>
                  </a:tcPr>
                </a:tc>
                <a:tc>
                  <a:txBody>
                    <a:bodyPr/>
                    <a:lstStyle/>
                    <a:p>
                      <a:r>
                        <a:rPr lang="en-US" sz="700">
                          <a:effectLst/>
                        </a:rPr>
                        <a:t>SpaceX CRS-1</a:t>
                      </a:r>
                    </a:p>
                  </a:txBody>
                  <a:tcPr marL="30521" marR="30521" marT="15261" marB="15261" anchor="ctr">
                    <a:lnL>
                      <a:noFill/>
                    </a:lnL>
                    <a:lnR>
                      <a:noFill/>
                    </a:lnR>
                    <a:lnT>
                      <a:noFill/>
                    </a:lnT>
                    <a:lnB>
                      <a:noFill/>
                    </a:lnB>
                  </a:tcPr>
                </a:tc>
                <a:tc>
                  <a:txBody>
                    <a:bodyPr/>
                    <a:lstStyle/>
                    <a:p>
                      <a:r>
                        <a:rPr lang="en-US" sz="700">
                          <a:effectLst/>
                        </a:rPr>
                        <a:t>500</a:t>
                      </a:r>
                    </a:p>
                  </a:txBody>
                  <a:tcPr marL="30521" marR="30521" marT="15261" marB="15261" anchor="ctr">
                    <a:lnL>
                      <a:noFill/>
                    </a:lnL>
                    <a:lnR>
                      <a:noFill/>
                    </a:lnR>
                    <a:lnT>
                      <a:noFill/>
                    </a:lnT>
                    <a:lnB>
                      <a:noFill/>
                    </a:lnB>
                  </a:tcPr>
                </a:tc>
                <a:tc>
                  <a:txBody>
                    <a:bodyPr/>
                    <a:lstStyle/>
                    <a:p>
                      <a:r>
                        <a:rPr lang="en-US" sz="700">
                          <a:effectLst/>
                        </a:rPr>
                        <a:t>LEO (ISS)</a:t>
                      </a:r>
                    </a:p>
                  </a:txBody>
                  <a:tcPr marL="30521" marR="30521" marT="15261" marB="15261" anchor="ctr">
                    <a:lnL>
                      <a:noFill/>
                    </a:lnL>
                    <a:lnR>
                      <a:noFill/>
                    </a:lnR>
                    <a:lnT>
                      <a:noFill/>
                    </a:lnT>
                    <a:lnB>
                      <a:noFill/>
                    </a:lnB>
                  </a:tcPr>
                </a:tc>
                <a:tc>
                  <a:txBody>
                    <a:bodyPr/>
                    <a:lstStyle/>
                    <a:p>
                      <a:r>
                        <a:rPr lang="en-US" sz="700">
                          <a:effectLst/>
                        </a:rPr>
                        <a:t>NASA (CRS)</a:t>
                      </a:r>
                    </a:p>
                  </a:txBody>
                  <a:tcPr marL="30521" marR="30521" marT="15261" marB="15261" anchor="ctr">
                    <a:lnL>
                      <a:noFill/>
                    </a:lnL>
                    <a:lnR>
                      <a:noFill/>
                    </a:lnR>
                    <a:lnT>
                      <a:noFill/>
                    </a:lnT>
                    <a:lnB>
                      <a:noFill/>
                    </a:lnB>
                  </a:tcPr>
                </a:tc>
                <a:tc>
                  <a:txBody>
                    <a:bodyPr/>
                    <a:lstStyle/>
                    <a:p>
                      <a:r>
                        <a:rPr lang="en-US" sz="700">
                          <a:effectLst/>
                        </a:rPr>
                        <a:t>Success</a:t>
                      </a:r>
                    </a:p>
                  </a:txBody>
                  <a:tcPr marL="30521" marR="30521" marT="15261" marB="15261" anchor="ctr">
                    <a:lnL>
                      <a:noFill/>
                    </a:lnL>
                    <a:lnR>
                      <a:noFill/>
                    </a:lnR>
                    <a:lnT>
                      <a:noFill/>
                    </a:lnT>
                    <a:lnB>
                      <a:noFill/>
                    </a:lnB>
                  </a:tcPr>
                </a:tc>
                <a:tc>
                  <a:txBody>
                    <a:bodyPr/>
                    <a:lstStyle/>
                    <a:p>
                      <a:r>
                        <a:rPr lang="en-US" sz="700">
                          <a:effectLst/>
                        </a:rPr>
                        <a:t>No attempt</a:t>
                      </a:r>
                    </a:p>
                  </a:txBody>
                  <a:tcPr marL="30521" marR="30521" marT="15261" marB="15261" anchor="ctr">
                    <a:lnL>
                      <a:noFill/>
                    </a:lnL>
                    <a:lnR>
                      <a:noFill/>
                    </a:lnR>
                    <a:lnT>
                      <a:noFill/>
                    </a:lnT>
                    <a:lnB>
                      <a:noFill/>
                    </a:lnB>
                  </a:tcPr>
                </a:tc>
                <a:extLst>
                  <a:ext uri="{0D108BD9-81ED-4DB2-BD59-A6C34878D82A}">
                    <a16:rowId xmlns:a16="http://schemas.microsoft.com/office/drawing/2014/main" val="3895361921"/>
                  </a:ext>
                </a:extLst>
              </a:tr>
              <a:tr h="374083">
                <a:tc>
                  <a:txBody>
                    <a:bodyPr/>
                    <a:lstStyle/>
                    <a:p>
                      <a:r>
                        <a:rPr lang="en-US" sz="700">
                          <a:effectLst/>
                        </a:rPr>
                        <a:t>01-03-2013</a:t>
                      </a:r>
                    </a:p>
                  </a:txBody>
                  <a:tcPr marL="30521" marR="30521" marT="15261" marB="15261" anchor="ctr">
                    <a:lnL>
                      <a:noFill/>
                    </a:lnL>
                    <a:lnR>
                      <a:noFill/>
                    </a:lnR>
                    <a:lnT>
                      <a:noFill/>
                    </a:lnT>
                    <a:lnB>
                      <a:noFill/>
                    </a:lnB>
                  </a:tcPr>
                </a:tc>
                <a:tc>
                  <a:txBody>
                    <a:bodyPr/>
                    <a:lstStyle/>
                    <a:p>
                      <a:r>
                        <a:rPr lang="en-US" sz="700">
                          <a:effectLst/>
                        </a:rPr>
                        <a:t>15:10:00</a:t>
                      </a:r>
                    </a:p>
                  </a:txBody>
                  <a:tcPr marL="30521" marR="30521" marT="15261" marB="15261" anchor="ctr">
                    <a:lnL>
                      <a:noFill/>
                    </a:lnL>
                    <a:lnR>
                      <a:noFill/>
                    </a:lnR>
                    <a:lnT>
                      <a:noFill/>
                    </a:lnT>
                    <a:lnB>
                      <a:noFill/>
                    </a:lnB>
                  </a:tcPr>
                </a:tc>
                <a:tc>
                  <a:txBody>
                    <a:bodyPr/>
                    <a:lstStyle/>
                    <a:p>
                      <a:r>
                        <a:rPr lang="en-US" sz="700">
                          <a:effectLst/>
                        </a:rPr>
                        <a:t>F9 v1.0 B0007</a:t>
                      </a:r>
                    </a:p>
                  </a:txBody>
                  <a:tcPr marL="30521" marR="30521" marT="15261" marB="15261" anchor="ctr">
                    <a:lnL>
                      <a:noFill/>
                    </a:lnL>
                    <a:lnR>
                      <a:noFill/>
                    </a:lnR>
                    <a:lnT>
                      <a:noFill/>
                    </a:lnT>
                    <a:lnB>
                      <a:noFill/>
                    </a:lnB>
                  </a:tcPr>
                </a:tc>
                <a:tc>
                  <a:txBody>
                    <a:bodyPr/>
                    <a:lstStyle/>
                    <a:p>
                      <a:r>
                        <a:rPr lang="en-US" sz="700">
                          <a:effectLst/>
                        </a:rPr>
                        <a:t>CCAFS LC-40</a:t>
                      </a:r>
                    </a:p>
                  </a:txBody>
                  <a:tcPr marL="30521" marR="30521" marT="15261" marB="15261" anchor="ctr">
                    <a:lnL>
                      <a:noFill/>
                    </a:lnL>
                    <a:lnR>
                      <a:noFill/>
                    </a:lnR>
                    <a:lnT>
                      <a:noFill/>
                    </a:lnT>
                    <a:lnB>
                      <a:noFill/>
                    </a:lnB>
                  </a:tcPr>
                </a:tc>
                <a:tc>
                  <a:txBody>
                    <a:bodyPr/>
                    <a:lstStyle/>
                    <a:p>
                      <a:r>
                        <a:rPr lang="en-US" sz="700">
                          <a:effectLst/>
                        </a:rPr>
                        <a:t>SpaceX CRS-2</a:t>
                      </a:r>
                    </a:p>
                  </a:txBody>
                  <a:tcPr marL="30521" marR="30521" marT="15261" marB="15261" anchor="ctr">
                    <a:lnL>
                      <a:noFill/>
                    </a:lnL>
                    <a:lnR>
                      <a:noFill/>
                    </a:lnR>
                    <a:lnT>
                      <a:noFill/>
                    </a:lnT>
                    <a:lnB>
                      <a:noFill/>
                    </a:lnB>
                  </a:tcPr>
                </a:tc>
                <a:tc>
                  <a:txBody>
                    <a:bodyPr/>
                    <a:lstStyle/>
                    <a:p>
                      <a:r>
                        <a:rPr lang="en-US" sz="700">
                          <a:effectLst/>
                        </a:rPr>
                        <a:t>677</a:t>
                      </a:r>
                    </a:p>
                  </a:txBody>
                  <a:tcPr marL="30521" marR="30521" marT="15261" marB="15261" anchor="ctr">
                    <a:lnL>
                      <a:noFill/>
                    </a:lnL>
                    <a:lnR>
                      <a:noFill/>
                    </a:lnR>
                    <a:lnT>
                      <a:noFill/>
                    </a:lnT>
                    <a:lnB>
                      <a:noFill/>
                    </a:lnB>
                  </a:tcPr>
                </a:tc>
                <a:tc>
                  <a:txBody>
                    <a:bodyPr/>
                    <a:lstStyle/>
                    <a:p>
                      <a:r>
                        <a:rPr lang="en-US" sz="700">
                          <a:effectLst/>
                        </a:rPr>
                        <a:t>LEO (ISS)</a:t>
                      </a:r>
                    </a:p>
                  </a:txBody>
                  <a:tcPr marL="30521" marR="30521" marT="15261" marB="15261" anchor="ctr">
                    <a:lnL>
                      <a:noFill/>
                    </a:lnL>
                    <a:lnR>
                      <a:noFill/>
                    </a:lnR>
                    <a:lnT>
                      <a:noFill/>
                    </a:lnT>
                    <a:lnB>
                      <a:noFill/>
                    </a:lnB>
                  </a:tcPr>
                </a:tc>
                <a:tc>
                  <a:txBody>
                    <a:bodyPr/>
                    <a:lstStyle/>
                    <a:p>
                      <a:r>
                        <a:rPr lang="en-US" sz="700">
                          <a:effectLst/>
                        </a:rPr>
                        <a:t>NASA (CRS)</a:t>
                      </a:r>
                    </a:p>
                  </a:txBody>
                  <a:tcPr marL="30521" marR="30521" marT="15261" marB="15261" anchor="ctr">
                    <a:lnL>
                      <a:noFill/>
                    </a:lnL>
                    <a:lnR>
                      <a:noFill/>
                    </a:lnR>
                    <a:lnT>
                      <a:noFill/>
                    </a:lnT>
                    <a:lnB>
                      <a:noFill/>
                    </a:lnB>
                  </a:tcPr>
                </a:tc>
                <a:tc>
                  <a:txBody>
                    <a:bodyPr/>
                    <a:lstStyle/>
                    <a:p>
                      <a:r>
                        <a:rPr lang="en-US" sz="700">
                          <a:effectLst/>
                        </a:rPr>
                        <a:t>Success</a:t>
                      </a:r>
                    </a:p>
                  </a:txBody>
                  <a:tcPr marL="30521" marR="30521" marT="15261" marB="15261" anchor="ctr">
                    <a:lnL>
                      <a:noFill/>
                    </a:lnL>
                    <a:lnR>
                      <a:noFill/>
                    </a:lnR>
                    <a:lnT>
                      <a:noFill/>
                    </a:lnT>
                    <a:lnB>
                      <a:noFill/>
                    </a:lnB>
                  </a:tcPr>
                </a:tc>
                <a:tc>
                  <a:txBody>
                    <a:bodyPr/>
                    <a:lstStyle/>
                    <a:p>
                      <a:r>
                        <a:rPr lang="en-US" sz="700" dirty="0">
                          <a:effectLst/>
                        </a:rPr>
                        <a:t>No attempt</a:t>
                      </a:r>
                    </a:p>
                  </a:txBody>
                  <a:tcPr marL="30521" marR="30521" marT="15261" marB="15261" anchor="ctr">
                    <a:lnL>
                      <a:noFill/>
                    </a:lnL>
                    <a:lnR>
                      <a:noFill/>
                    </a:lnR>
                    <a:lnT>
                      <a:noFill/>
                    </a:lnT>
                    <a:lnB>
                      <a:noFill/>
                    </a:lnB>
                  </a:tcPr>
                </a:tc>
                <a:extLst>
                  <a:ext uri="{0D108BD9-81ED-4DB2-BD59-A6C34878D82A}">
                    <a16:rowId xmlns:a16="http://schemas.microsoft.com/office/drawing/2014/main" val="2124685912"/>
                  </a:ext>
                </a:extLst>
              </a:tr>
            </a:tbl>
          </a:graphicData>
        </a:graphic>
      </p:graphicFrame>
    </p:spTree>
    <p:extLst>
      <p:ext uri="{BB962C8B-B14F-4D97-AF65-F5344CB8AC3E}">
        <p14:creationId xmlns:p14="http://schemas.microsoft.com/office/powerpoint/2010/main" val="33880932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838200" y="609600"/>
            <a:ext cx="3739341"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Total Payload Mass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2000" dirty="0"/>
              <a:t>The following query displays the total payload carried by boosters from NASA</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29</a:t>
            </a:fld>
            <a:endParaRPr lang="en-US" sz="1000">
              <a:solidFill>
                <a:schemeClr val="tx1">
                  <a:lumMod val="50000"/>
                  <a:lumOff val="50000"/>
                </a:schemeClr>
              </a:solidFill>
              <a:latin typeface="+mn-lt"/>
            </a:endParaRPr>
          </a:p>
        </p:txBody>
      </p:sp>
      <p:graphicFrame>
        <p:nvGraphicFramePr>
          <p:cNvPr id="2" name="Table 1">
            <a:extLst>
              <a:ext uri="{FF2B5EF4-FFF2-40B4-BE49-F238E27FC236}">
                <a16:creationId xmlns:a16="http://schemas.microsoft.com/office/drawing/2014/main" id="{B1D15A6F-9E17-11C9-B970-760FFC20FEC1}"/>
              </a:ext>
            </a:extLst>
          </p:cNvPr>
          <p:cNvGraphicFramePr>
            <a:graphicFrameLocks noGrp="1"/>
          </p:cNvGraphicFramePr>
          <p:nvPr>
            <p:extLst>
              <p:ext uri="{D42A27DB-BD31-4B8C-83A1-F6EECF244321}">
                <p14:modId xmlns:p14="http://schemas.microsoft.com/office/powerpoint/2010/main" val="2722975448"/>
              </p:ext>
            </p:extLst>
          </p:nvPr>
        </p:nvGraphicFramePr>
        <p:xfrm>
          <a:off x="5445457" y="2634432"/>
          <a:ext cx="6155141" cy="1612878"/>
        </p:xfrm>
        <a:graphic>
          <a:graphicData uri="http://schemas.openxmlformats.org/drawingml/2006/table">
            <a:tbl>
              <a:tblPr firstRow="1" bandRow="1">
                <a:solidFill>
                  <a:srgbClr val="F2F2F2">
                    <a:alpha val="45098"/>
                  </a:srgbClr>
                </a:solidFill>
              </a:tblPr>
              <a:tblGrid>
                <a:gridCol w="6155141">
                  <a:extLst>
                    <a:ext uri="{9D8B030D-6E8A-4147-A177-3AD203B41FA5}">
                      <a16:colId xmlns:a16="http://schemas.microsoft.com/office/drawing/2014/main" val="2244897691"/>
                    </a:ext>
                  </a:extLst>
                </a:gridCol>
              </a:tblGrid>
              <a:tr h="840181">
                <a:tc>
                  <a:txBody>
                    <a:bodyPr/>
                    <a:lstStyle/>
                    <a:p>
                      <a:pPr algn="l" fontAlgn="ctr"/>
                      <a:r>
                        <a:rPr lang="en-US" sz="3100" b="1" cap="none" spc="0" dirty="0">
                          <a:solidFill>
                            <a:schemeClr val="bg1"/>
                          </a:solidFill>
                          <a:effectLst/>
                        </a:rPr>
                        <a:t>SUM(PAYLOAD_MASS__KG_)</a:t>
                      </a:r>
                    </a:p>
                  </a:txBody>
                  <a:tcPr marL="168711" marR="168711" marT="202453" marB="84356" anchor="ctr">
                    <a:lnL w="12700" cmpd="sng">
                      <a:noFill/>
                    </a:lnL>
                    <a:lnR w="12700" cmpd="sng">
                      <a:noFill/>
                    </a:lnR>
                    <a:lnT w="19050" cap="flat" cmpd="sng" algn="ctr">
                      <a:noFill/>
                      <a:prstDash val="solid"/>
                    </a:lnT>
                    <a:lnB w="38100" cmpd="sng">
                      <a:noFill/>
                    </a:lnB>
                    <a:solidFill>
                      <a:schemeClr val="tx1"/>
                    </a:solidFill>
                  </a:tcPr>
                </a:tc>
                <a:extLst>
                  <a:ext uri="{0D108BD9-81ED-4DB2-BD59-A6C34878D82A}">
                    <a16:rowId xmlns:a16="http://schemas.microsoft.com/office/drawing/2014/main" val="1391881660"/>
                  </a:ext>
                </a:extLst>
              </a:tr>
              <a:tr h="772697">
                <a:tc>
                  <a:txBody>
                    <a:bodyPr/>
                    <a:lstStyle/>
                    <a:p>
                      <a:r>
                        <a:rPr lang="en-US" sz="2700" cap="none" spc="0" dirty="0">
                          <a:solidFill>
                            <a:schemeClr val="tx1"/>
                          </a:solidFill>
                          <a:effectLst/>
                        </a:rPr>
                        <a:t>45596</a:t>
                      </a:r>
                    </a:p>
                  </a:txBody>
                  <a:tcPr marL="168711" marR="168711" marT="202453" marB="84356" anchor="ctr">
                    <a:lnL w="12700" cmpd="sng">
                      <a:noFill/>
                      <a:prstDash val="solid"/>
                    </a:lnL>
                    <a:lnR w="12700" cmpd="sng">
                      <a:noFill/>
                      <a:prstDash val="solid"/>
                    </a:lnR>
                    <a:lnT w="38100" cmpd="sng">
                      <a:noFill/>
                    </a:lnT>
                    <a:lnB w="12700" cmpd="sng">
                      <a:noFill/>
                      <a:prstDash val="solid"/>
                    </a:lnB>
                    <a:solidFill>
                      <a:srgbClr val="F2F2F2">
                        <a:alpha val="45098"/>
                      </a:srgbClr>
                    </a:solidFill>
                  </a:tcPr>
                </a:tc>
                <a:extLst>
                  <a:ext uri="{0D108BD9-81ED-4DB2-BD59-A6C34878D82A}">
                    <a16:rowId xmlns:a16="http://schemas.microsoft.com/office/drawing/2014/main" val="2702312131"/>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6513788" y="365125"/>
            <a:ext cx="4840010" cy="18073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tx1"/>
                </a:solidFill>
                <a:latin typeface="+mj-lt"/>
                <a:ea typeface="+mj-ea"/>
                <a:cs typeface="+mj-cs"/>
              </a:rPr>
              <a:t>Executive Summary</a:t>
            </a:r>
          </a:p>
        </p:txBody>
      </p:sp>
      <p:pic>
        <p:nvPicPr>
          <p:cNvPr id="21" name="Picture 20">
            <a:extLst>
              <a:ext uri="{FF2B5EF4-FFF2-40B4-BE49-F238E27FC236}">
                <a16:creationId xmlns:a16="http://schemas.microsoft.com/office/drawing/2014/main" id="{CA456997-32D5-AFEE-A238-B6A41E50E0EA}"/>
              </a:ext>
            </a:extLst>
          </p:cNvPr>
          <p:cNvPicPr>
            <a:picLocks noChangeAspect="1"/>
          </p:cNvPicPr>
          <p:nvPr/>
        </p:nvPicPr>
        <p:blipFill rotWithShape="1">
          <a:blip r:embed="rId2"/>
          <a:srcRect l="25043" r="12079"/>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6513788" y="2333297"/>
            <a:ext cx="4840010" cy="38436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1">
              <a:spcBef>
                <a:spcPts val="1400"/>
              </a:spcBef>
              <a:buFont typeface="Arial" panose="020B0604020202020204" pitchFamily="34" charset="0"/>
              <a:buChar char="•"/>
            </a:pPr>
            <a:r>
              <a:rPr lang="en-US" sz="1400" dirty="0">
                <a:solidFill>
                  <a:schemeClr val="tx1"/>
                </a:solidFill>
                <a:latin typeface="+mn-lt"/>
              </a:rPr>
              <a:t>Payload Mass, Orbit Type, and Booster Versions were key elements in determining on whether the first stage rocket would land successfully</a:t>
            </a:r>
          </a:p>
          <a:p>
            <a:pPr lvl="2">
              <a:spcBef>
                <a:spcPts val="1400"/>
              </a:spcBef>
              <a:buFont typeface="Arial" panose="020B0604020202020204" pitchFamily="34" charset="0"/>
              <a:buChar char="•"/>
            </a:pPr>
            <a:r>
              <a:rPr lang="en-US" sz="1400" dirty="0">
                <a:solidFill>
                  <a:schemeClr val="tx1"/>
                </a:solidFill>
                <a:latin typeface="+mn-lt"/>
              </a:rPr>
              <a:t>Another aspect to consider is that the more recent (such as future launches) will tend to have a higher success rate compared to launches with similar conditions during the first few launches by SpaceX</a:t>
            </a:r>
          </a:p>
          <a:p>
            <a:pPr lvl="1">
              <a:spcBef>
                <a:spcPts val="1400"/>
              </a:spcBef>
              <a:buFont typeface="Arial" panose="020B0604020202020204" pitchFamily="34" charset="0"/>
              <a:buChar char="•"/>
            </a:pPr>
            <a:r>
              <a:rPr lang="en-US" sz="1400" dirty="0">
                <a:solidFill>
                  <a:schemeClr val="tx1"/>
                </a:solidFill>
                <a:latin typeface="+mn-lt"/>
              </a:rPr>
              <a:t>The 3 models selected for predicting landing success rate, </a:t>
            </a:r>
            <a:r>
              <a:rPr lang="en-US" sz="1400" dirty="0" err="1">
                <a:solidFill>
                  <a:schemeClr val="tx1"/>
                </a:solidFill>
                <a:latin typeface="+mn-lt"/>
              </a:rPr>
              <a:t>LogReg</a:t>
            </a:r>
            <a:r>
              <a:rPr lang="en-US" sz="1400" dirty="0">
                <a:solidFill>
                  <a:schemeClr val="tx1"/>
                </a:solidFill>
                <a:latin typeface="+mn-lt"/>
              </a:rPr>
              <a:t>, SVM, and KNN, are able to determine whether launches would result in successful landing but with a slight problem with False Positives (predicting a successful landing when it will not). Regardless, all three models sport a 90% plus accuracy for out of sample data</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3</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a:solidFill>
                  <a:schemeClr val="tx1"/>
                </a:solidFill>
                <a:latin typeface="+mj-lt"/>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The following output is the average payload mass carried by booster version F9 v1.1</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30</a:t>
            </a:fld>
            <a:endParaRPr lang="en-US" sz="1200">
              <a:solidFill>
                <a:srgbClr val="303030"/>
              </a:solidFill>
              <a:latin typeface="+mn-lt"/>
            </a:endParaRPr>
          </a:p>
        </p:txBody>
      </p:sp>
      <p:graphicFrame>
        <p:nvGraphicFramePr>
          <p:cNvPr id="2" name="Table 1">
            <a:extLst>
              <a:ext uri="{FF2B5EF4-FFF2-40B4-BE49-F238E27FC236}">
                <a16:creationId xmlns:a16="http://schemas.microsoft.com/office/drawing/2014/main" id="{E81594AB-4653-369D-0312-F2166E892D48}"/>
              </a:ext>
            </a:extLst>
          </p:cNvPr>
          <p:cNvGraphicFramePr>
            <a:graphicFrameLocks noGrp="1"/>
          </p:cNvGraphicFramePr>
          <p:nvPr>
            <p:extLst>
              <p:ext uri="{D42A27DB-BD31-4B8C-83A1-F6EECF244321}">
                <p14:modId xmlns:p14="http://schemas.microsoft.com/office/powerpoint/2010/main" val="351124947"/>
              </p:ext>
            </p:extLst>
          </p:nvPr>
        </p:nvGraphicFramePr>
        <p:xfrm>
          <a:off x="5405862" y="2435515"/>
          <a:ext cx="6019331" cy="1983726"/>
        </p:xfrm>
        <a:graphic>
          <a:graphicData uri="http://schemas.openxmlformats.org/drawingml/2006/table">
            <a:tbl>
              <a:tblPr firstRow="1" bandRow="1">
                <a:solidFill>
                  <a:srgbClr val="F7F7F7"/>
                </a:solidFill>
              </a:tblPr>
              <a:tblGrid>
                <a:gridCol w="6019331">
                  <a:extLst>
                    <a:ext uri="{9D8B030D-6E8A-4147-A177-3AD203B41FA5}">
                      <a16:colId xmlns:a16="http://schemas.microsoft.com/office/drawing/2014/main" val="4178902307"/>
                    </a:ext>
                  </a:extLst>
                </a:gridCol>
              </a:tblGrid>
              <a:tr h="1083857">
                <a:tc>
                  <a:txBody>
                    <a:bodyPr/>
                    <a:lstStyle/>
                    <a:p>
                      <a:pPr algn="l" fontAlgn="ctr"/>
                      <a:r>
                        <a:rPr lang="en-US" sz="2600" b="1" cap="all" spc="60" dirty="0">
                          <a:solidFill>
                            <a:schemeClr val="tx1"/>
                          </a:solidFill>
                          <a:effectLst/>
                        </a:rPr>
                        <a:t>AVG(PAYLOAD_MASS__KG_)</a:t>
                      </a:r>
                    </a:p>
                  </a:txBody>
                  <a:tcPr marL="301071" marR="301071" marT="301071" marB="301071" anchor="ctr">
                    <a:lnL w="12700" cmpd="sng">
                      <a:noFill/>
                    </a:lnL>
                    <a:lnR w="12700" cmpd="sng">
                      <a:noFill/>
                    </a:lnR>
                    <a:lnT w="12700" cmpd="sng">
                      <a:noFill/>
                    </a:lnT>
                    <a:lnB w="38100" cmpd="sng">
                      <a:noFill/>
                    </a:lnB>
                    <a:noFill/>
                  </a:tcPr>
                </a:tc>
                <a:extLst>
                  <a:ext uri="{0D108BD9-81ED-4DB2-BD59-A6C34878D82A}">
                    <a16:rowId xmlns:a16="http://schemas.microsoft.com/office/drawing/2014/main" val="3571581350"/>
                  </a:ext>
                </a:extLst>
              </a:tr>
              <a:tr h="899869">
                <a:tc>
                  <a:txBody>
                    <a:bodyPr/>
                    <a:lstStyle/>
                    <a:p>
                      <a:r>
                        <a:rPr lang="en-US" sz="3500" cap="none" spc="0" dirty="0">
                          <a:solidFill>
                            <a:schemeClr val="tx1"/>
                          </a:solidFill>
                          <a:effectLst/>
                        </a:rPr>
                        <a:t>2928.4</a:t>
                      </a:r>
                    </a:p>
                  </a:txBody>
                  <a:tcPr marL="167262" marR="167262" marT="83631" marB="200714" anchor="ctr">
                    <a:lnL w="12700" cmpd="sng">
                      <a:noFill/>
                      <a:prstDash val="solid"/>
                    </a:lnL>
                    <a:lnR w="12700" cmpd="sng">
                      <a:noFill/>
                      <a:prstDash val="solid"/>
                    </a:lnR>
                    <a:lnT w="38100" cmpd="sng">
                      <a:noFill/>
                    </a:lnT>
                    <a:lnB w="12700" cap="flat" cmpd="sng" algn="ctr">
                      <a:solidFill>
                        <a:schemeClr val="tx1">
                          <a:lumMod val="50000"/>
                          <a:lumOff val="50000"/>
                        </a:schemeClr>
                      </a:solidFill>
                      <a:prstDash val="solid"/>
                    </a:lnB>
                    <a:solidFill>
                      <a:srgbClr val="F7F7F7"/>
                    </a:solidFill>
                  </a:tcPr>
                </a:tc>
                <a:extLst>
                  <a:ext uri="{0D108BD9-81ED-4DB2-BD59-A6C34878D82A}">
                    <a16:rowId xmlns:a16="http://schemas.microsoft.com/office/drawing/2014/main" val="2782858352"/>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F12CD3C-55B3-4129-817A-84D0B28F713E}"/>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a:solidFill>
                  <a:schemeClr val="tx1"/>
                </a:solidFill>
                <a:latin typeface="+mj-lt"/>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The following is the date of the first successful landing outcome on ground pad</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31</a:t>
            </a:fld>
            <a:endParaRPr lang="en-US" sz="1200">
              <a:solidFill>
                <a:srgbClr val="303030"/>
              </a:solidFill>
              <a:latin typeface="+mn-lt"/>
            </a:endParaRPr>
          </a:p>
        </p:txBody>
      </p:sp>
      <p:graphicFrame>
        <p:nvGraphicFramePr>
          <p:cNvPr id="2" name="Table 1">
            <a:extLst>
              <a:ext uri="{FF2B5EF4-FFF2-40B4-BE49-F238E27FC236}">
                <a16:creationId xmlns:a16="http://schemas.microsoft.com/office/drawing/2014/main" id="{834F15B3-0B27-A167-092C-A797648212CD}"/>
              </a:ext>
            </a:extLst>
          </p:cNvPr>
          <p:cNvGraphicFramePr>
            <a:graphicFrameLocks noGrp="1"/>
          </p:cNvGraphicFramePr>
          <p:nvPr>
            <p:extLst>
              <p:ext uri="{D42A27DB-BD31-4B8C-83A1-F6EECF244321}">
                <p14:modId xmlns:p14="http://schemas.microsoft.com/office/powerpoint/2010/main" val="4276176267"/>
              </p:ext>
            </p:extLst>
          </p:nvPr>
        </p:nvGraphicFramePr>
        <p:xfrm>
          <a:off x="7308998" y="2466241"/>
          <a:ext cx="2603204" cy="1922272"/>
        </p:xfrm>
        <a:graphic>
          <a:graphicData uri="http://schemas.openxmlformats.org/drawingml/2006/table">
            <a:tbl>
              <a:tblPr firstRow="1" bandRow="1"/>
              <a:tblGrid>
                <a:gridCol w="2603204">
                  <a:extLst>
                    <a:ext uri="{9D8B030D-6E8A-4147-A177-3AD203B41FA5}">
                      <a16:colId xmlns:a16="http://schemas.microsoft.com/office/drawing/2014/main" val="2827301612"/>
                    </a:ext>
                  </a:extLst>
                </a:gridCol>
              </a:tblGrid>
              <a:tr h="709676">
                <a:tc>
                  <a:txBody>
                    <a:bodyPr/>
                    <a:lstStyle/>
                    <a:p>
                      <a:pPr algn="ctr" fontAlgn="ctr"/>
                      <a:r>
                        <a:rPr lang="en-US" sz="3300" b="1" dirty="0">
                          <a:effectLst/>
                        </a:rPr>
                        <a:t>Date</a:t>
                      </a:r>
                    </a:p>
                  </a:txBody>
                  <a:tcPr marL="139700" marR="139700" marT="69850" marB="69850" anchor="ctr">
                    <a:lnL>
                      <a:noFill/>
                    </a:lnL>
                    <a:lnR>
                      <a:noFill/>
                    </a:lnR>
                    <a:lnT>
                      <a:noFill/>
                    </a:lnT>
                    <a:lnB>
                      <a:noFill/>
                    </a:lnB>
                  </a:tcPr>
                </a:tc>
                <a:extLst>
                  <a:ext uri="{0D108BD9-81ED-4DB2-BD59-A6C34878D82A}">
                    <a16:rowId xmlns:a16="http://schemas.microsoft.com/office/drawing/2014/main" val="432153390"/>
                  </a:ext>
                </a:extLst>
              </a:tr>
              <a:tr h="1212596">
                <a:tc>
                  <a:txBody>
                    <a:bodyPr/>
                    <a:lstStyle/>
                    <a:p>
                      <a:pPr algn="ctr"/>
                      <a:r>
                        <a:rPr lang="en-US" sz="3300" dirty="0">
                          <a:effectLst/>
                        </a:rPr>
                        <a:t>22-12-2015</a:t>
                      </a:r>
                    </a:p>
                  </a:txBody>
                  <a:tcPr marL="139700" marR="139700" marT="69850" marB="69850" anchor="ctr">
                    <a:lnL>
                      <a:noFill/>
                    </a:lnL>
                    <a:lnR>
                      <a:noFill/>
                    </a:lnR>
                    <a:lnT>
                      <a:noFill/>
                    </a:lnT>
                    <a:lnB>
                      <a:noFill/>
                    </a:lnB>
                  </a:tcPr>
                </a:tc>
                <a:extLst>
                  <a:ext uri="{0D108BD9-81ED-4DB2-BD59-A6C34878D82A}">
                    <a16:rowId xmlns:a16="http://schemas.microsoft.com/office/drawing/2014/main" val="2996429066"/>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400" kern="1200">
                <a:solidFill>
                  <a:schemeClr val="tx1"/>
                </a:solidFill>
                <a:latin typeface="+mj-lt"/>
                <a:ea typeface="+mj-ea"/>
                <a:cs typeface="+mj-cs"/>
              </a:rPr>
              <a:t>Successful Drone Ship Landing with Payload between 4000 and 6000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The following table is the list of names of boosters which have successfully landed on drone ship and had payload mass greater than 4000 but less than 6000</a:t>
            </a:r>
          </a:p>
        </p:txBody>
      </p:sp>
      <p:sp>
        <p:nvSpPr>
          <p:cNvPr id="17" name="Rectangle 12">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32</a:t>
            </a:fld>
            <a:endParaRPr lang="en-US" sz="1200">
              <a:solidFill>
                <a:srgbClr val="303030"/>
              </a:solidFill>
              <a:latin typeface="+mn-lt"/>
            </a:endParaRPr>
          </a:p>
        </p:txBody>
      </p:sp>
      <p:graphicFrame>
        <p:nvGraphicFramePr>
          <p:cNvPr id="2" name="Table 1">
            <a:extLst>
              <a:ext uri="{FF2B5EF4-FFF2-40B4-BE49-F238E27FC236}">
                <a16:creationId xmlns:a16="http://schemas.microsoft.com/office/drawing/2014/main" id="{9099F8E0-E9C9-1835-ED7E-B047C0B8684D}"/>
              </a:ext>
            </a:extLst>
          </p:cNvPr>
          <p:cNvGraphicFramePr>
            <a:graphicFrameLocks noGrp="1"/>
          </p:cNvGraphicFramePr>
          <p:nvPr>
            <p:extLst>
              <p:ext uri="{D42A27DB-BD31-4B8C-83A1-F6EECF244321}">
                <p14:modId xmlns:p14="http://schemas.microsoft.com/office/powerpoint/2010/main" val="3022278988"/>
              </p:ext>
            </p:extLst>
          </p:nvPr>
        </p:nvGraphicFramePr>
        <p:xfrm>
          <a:off x="6606412" y="1653187"/>
          <a:ext cx="3618230" cy="3548380"/>
        </p:xfrm>
        <a:graphic>
          <a:graphicData uri="http://schemas.openxmlformats.org/drawingml/2006/table">
            <a:tbl>
              <a:tblPr firstRow="1" bandRow="1"/>
              <a:tblGrid>
                <a:gridCol w="3618230">
                  <a:extLst>
                    <a:ext uri="{9D8B030D-6E8A-4147-A177-3AD203B41FA5}">
                      <a16:colId xmlns:a16="http://schemas.microsoft.com/office/drawing/2014/main" val="51710260"/>
                    </a:ext>
                  </a:extLst>
                </a:gridCol>
              </a:tblGrid>
              <a:tr h="709676">
                <a:tc>
                  <a:txBody>
                    <a:bodyPr/>
                    <a:lstStyle/>
                    <a:p>
                      <a:pPr algn="l" fontAlgn="ctr"/>
                      <a:r>
                        <a:rPr lang="en-US" sz="3300" b="1" dirty="0" err="1">
                          <a:effectLst/>
                        </a:rPr>
                        <a:t>Booster_Version</a:t>
                      </a:r>
                      <a:endParaRPr lang="en-US" sz="3300" b="1" dirty="0">
                        <a:effectLst/>
                      </a:endParaRPr>
                    </a:p>
                  </a:txBody>
                  <a:tcPr marL="139700" marR="139700" marT="69850" marB="69850" anchor="ctr">
                    <a:lnL>
                      <a:noFill/>
                    </a:lnL>
                    <a:lnR>
                      <a:noFill/>
                    </a:lnR>
                    <a:lnT>
                      <a:noFill/>
                    </a:lnT>
                    <a:lnB>
                      <a:noFill/>
                    </a:lnB>
                  </a:tcPr>
                </a:tc>
                <a:extLst>
                  <a:ext uri="{0D108BD9-81ED-4DB2-BD59-A6C34878D82A}">
                    <a16:rowId xmlns:a16="http://schemas.microsoft.com/office/drawing/2014/main" val="2879492031"/>
                  </a:ext>
                </a:extLst>
              </a:tr>
              <a:tr h="709676">
                <a:tc>
                  <a:txBody>
                    <a:bodyPr/>
                    <a:lstStyle/>
                    <a:p>
                      <a:r>
                        <a:rPr lang="en-US" sz="3300" dirty="0">
                          <a:effectLst/>
                        </a:rPr>
                        <a:t>F9 FT B1022</a:t>
                      </a:r>
                    </a:p>
                  </a:txBody>
                  <a:tcPr marL="139700" marR="139700" marT="69850" marB="69850" anchor="ctr">
                    <a:lnL>
                      <a:noFill/>
                    </a:lnL>
                    <a:lnR>
                      <a:noFill/>
                    </a:lnR>
                    <a:lnT>
                      <a:noFill/>
                    </a:lnT>
                    <a:lnB>
                      <a:noFill/>
                    </a:lnB>
                  </a:tcPr>
                </a:tc>
                <a:extLst>
                  <a:ext uri="{0D108BD9-81ED-4DB2-BD59-A6C34878D82A}">
                    <a16:rowId xmlns:a16="http://schemas.microsoft.com/office/drawing/2014/main" val="850567438"/>
                  </a:ext>
                </a:extLst>
              </a:tr>
              <a:tr h="709676">
                <a:tc>
                  <a:txBody>
                    <a:bodyPr/>
                    <a:lstStyle/>
                    <a:p>
                      <a:r>
                        <a:rPr lang="en-US" sz="3300">
                          <a:effectLst/>
                        </a:rPr>
                        <a:t>F9 FT B1026</a:t>
                      </a:r>
                    </a:p>
                  </a:txBody>
                  <a:tcPr marL="139700" marR="139700" marT="69850" marB="69850" anchor="ctr">
                    <a:lnL>
                      <a:noFill/>
                    </a:lnL>
                    <a:lnR>
                      <a:noFill/>
                    </a:lnR>
                    <a:lnT>
                      <a:noFill/>
                    </a:lnT>
                    <a:lnB>
                      <a:noFill/>
                    </a:lnB>
                  </a:tcPr>
                </a:tc>
                <a:extLst>
                  <a:ext uri="{0D108BD9-81ED-4DB2-BD59-A6C34878D82A}">
                    <a16:rowId xmlns:a16="http://schemas.microsoft.com/office/drawing/2014/main" val="1198398381"/>
                  </a:ext>
                </a:extLst>
              </a:tr>
              <a:tr h="709676">
                <a:tc>
                  <a:txBody>
                    <a:bodyPr/>
                    <a:lstStyle/>
                    <a:p>
                      <a:r>
                        <a:rPr lang="en-US" sz="3300">
                          <a:effectLst/>
                        </a:rPr>
                        <a:t>F9 FT B1021.2</a:t>
                      </a:r>
                    </a:p>
                  </a:txBody>
                  <a:tcPr marL="139700" marR="139700" marT="69850" marB="69850" anchor="ctr">
                    <a:lnL>
                      <a:noFill/>
                    </a:lnL>
                    <a:lnR>
                      <a:noFill/>
                    </a:lnR>
                    <a:lnT>
                      <a:noFill/>
                    </a:lnT>
                    <a:lnB>
                      <a:noFill/>
                    </a:lnB>
                  </a:tcPr>
                </a:tc>
                <a:extLst>
                  <a:ext uri="{0D108BD9-81ED-4DB2-BD59-A6C34878D82A}">
                    <a16:rowId xmlns:a16="http://schemas.microsoft.com/office/drawing/2014/main" val="3011472607"/>
                  </a:ext>
                </a:extLst>
              </a:tr>
              <a:tr h="709676">
                <a:tc>
                  <a:txBody>
                    <a:bodyPr/>
                    <a:lstStyle/>
                    <a:p>
                      <a:r>
                        <a:rPr lang="en-US" sz="3300" dirty="0">
                          <a:effectLst/>
                        </a:rPr>
                        <a:t>F9 FT B1031.2</a:t>
                      </a:r>
                    </a:p>
                  </a:txBody>
                  <a:tcPr marL="139700" marR="139700" marT="69850" marB="69850" anchor="ctr">
                    <a:lnL>
                      <a:noFill/>
                    </a:lnL>
                    <a:lnR>
                      <a:noFill/>
                    </a:lnR>
                    <a:lnT>
                      <a:noFill/>
                    </a:lnT>
                    <a:lnB>
                      <a:noFill/>
                    </a:lnB>
                  </a:tcPr>
                </a:tc>
                <a:extLst>
                  <a:ext uri="{0D108BD9-81ED-4DB2-BD59-A6C34878D82A}">
                    <a16:rowId xmlns:a16="http://schemas.microsoft.com/office/drawing/2014/main" val="484982970"/>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9B32320-42D4-49FA-8047-C080B444B3AE}"/>
              </a:ext>
            </a:extLst>
          </p:cNvPr>
          <p:cNvSpPr txBox="1">
            <a:spLocks/>
          </p:cNvSpPr>
          <p:nvPr/>
        </p:nvSpPr>
        <p:spPr>
          <a:xfrm>
            <a:off x="648929" y="629266"/>
            <a:ext cx="4944152"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400" kern="1200">
                <a:solidFill>
                  <a:schemeClr val="tx1"/>
                </a:solidFill>
                <a:latin typeface="+mj-lt"/>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0" y="2438400"/>
            <a:ext cx="4944151" cy="3785419"/>
          </a:xfrm>
          <a:prstGeom prst="rect">
            <a:avLst/>
          </a:prstGeom>
        </p:spPr>
        <p:txBody>
          <a:bodyPr vert="horz" lIns="91440" tIns="45720" rIns="91440" bIns="45720" rtlCol="0">
            <a:normAutofit/>
          </a:bodyPr>
          <a:lstStyle/>
          <a:p>
            <a:pPr>
              <a:spcBef>
                <a:spcPts val="1400"/>
              </a:spcBef>
            </a:pPr>
            <a:r>
              <a:rPr lang="en-US" sz="2400" dirty="0"/>
              <a:t>The query displays the total number of successful and failure mission outcomes</a:t>
            </a:r>
          </a:p>
        </p:txBody>
      </p:sp>
      <p:sp>
        <p:nvSpPr>
          <p:cNvPr id="10" name="Rectangle 9">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356782" y="6356350"/>
            <a:ext cx="997017" cy="365125"/>
          </a:xfrm>
        </p:spPr>
        <p:txBody>
          <a:bodyPr vert="horz" lIns="91440" tIns="45720" rIns="91440" bIns="45720" rtlCol="0" anchor="ctr">
            <a:normAutofit/>
          </a:bodyPr>
          <a:lstStyle/>
          <a:p>
            <a:pPr>
              <a:spcAft>
                <a:spcPts val="600"/>
              </a:spcAft>
            </a:pPr>
            <a:fld id="{5075537C-CA84-1446-933C-8E9D027F9201}" type="slidenum">
              <a:rPr lang="en-US" sz="1200">
                <a:solidFill>
                  <a:srgbClr val="404040"/>
                </a:solidFill>
                <a:latin typeface="+mn-lt"/>
              </a:rPr>
              <a:pPr>
                <a:spcAft>
                  <a:spcPts val="600"/>
                </a:spcAft>
              </a:pPr>
              <a:t>33</a:t>
            </a:fld>
            <a:endParaRPr lang="en-US" sz="1200">
              <a:solidFill>
                <a:srgbClr val="404040"/>
              </a:solidFill>
              <a:latin typeface="+mn-lt"/>
            </a:endParaRPr>
          </a:p>
        </p:txBody>
      </p:sp>
      <p:graphicFrame>
        <p:nvGraphicFramePr>
          <p:cNvPr id="2" name="Table 1">
            <a:extLst>
              <a:ext uri="{FF2B5EF4-FFF2-40B4-BE49-F238E27FC236}">
                <a16:creationId xmlns:a16="http://schemas.microsoft.com/office/drawing/2014/main" id="{491CC54F-4519-07E8-D135-FBF1384A4563}"/>
              </a:ext>
            </a:extLst>
          </p:cNvPr>
          <p:cNvGraphicFramePr>
            <a:graphicFrameLocks noGrp="1"/>
          </p:cNvGraphicFramePr>
          <p:nvPr>
            <p:extLst>
              <p:ext uri="{D42A27DB-BD31-4B8C-83A1-F6EECF244321}">
                <p14:modId xmlns:p14="http://schemas.microsoft.com/office/powerpoint/2010/main" val="317271772"/>
              </p:ext>
            </p:extLst>
          </p:nvPr>
        </p:nvGraphicFramePr>
        <p:xfrm>
          <a:off x="6904709" y="2646504"/>
          <a:ext cx="4475531" cy="1561745"/>
        </p:xfrm>
        <a:graphic>
          <a:graphicData uri="http://schemas.openxmlformats.org/drawingml/2006/table">
            <a:tbl>
              <a:tblPr firstRow="1" bandRow="1">
                <a:noFill/>
              </a:tblPr>
              <a:tblGrid>
                <a:gridCol w="4475531">
                  <a:extLst>
                    <a:ext uri="{9D8B030D-6E8A-4147-A177-3AD203B41FA5}">
                      <a16:colId xmlns:a16="http://schemas.microsoft.com/office/drawing/2014/main" val="3708077380"/>
                    </a:ext>
                  </a:extLst>
                </a:gridCol>
              </a:tblGrid>
              <a:tr h="1018316">
                <a:tc>
                  <a:txBody>
                    <a:bodyPr/>
                    <a:lstStyle/>
                    <a:p>
                      <a:pPr algn="l" fontAlgn="ctr"/>
                      <a:r>
                        <a:rPr lang="en-US" sz="2600" b="1" cap="none" spc="0" dirty="0">
                          <a:solidFill>
                            <a:schemeClr val="tx1"/>
                          </a:solidFill>
                          <a:effectLst/>
                        </a:rPr>
                        <a:t>COUNT(DISTINCT("Landing _Outcome"))</a:t>
                      </a:r>
                    </a:p>
                  </a:txBody>
                  <a:tcPr marL="0" marR="122394" marT="29374" marB="146872" anchor="b">
                    <a:lnL w="12700" cmpd="sng">
                      <a:noFill/>
                    </a:lnL>
                    <a:lnR w="12700" cmpd="sng">
                      <a:noFill/>
                    </a:lnR>
                    <a:lnT w="9525" cap="flat" cmpd="sng" algn="ctr">
                      <a:noFill/>
                      <a:prstDash val="solid"/>
                    </a:lnT>
                    <a:lnB w="38100" cmpd="sng">
                      <a:noFill/>
                    </a:lnB>
                    <a:noFill/>
                  </a:tcPr>
                </a:tc>
                <a:extLst>
                  <a:ext uri="{0D108BD9-81ED-4DB2-BD59-A6C34878D82A}">
                    <a16:rowId xmlns:a16="http://schemas.microsoft.com/office/drawing/2014/main" val="3528408112"/>
                  </a:ext>
                </a:extLst>
              </a:tr>
              <a:tr h="543429">
                <a:tc>
                  <a:txBody>
                    <a:bodyPr/>
                    <a:lstStyle/>
                    <a:p>
                      <a:r>
                        <a:rPr lang="en-US" sz="1900" cap="none" spc="0" dirty="0">
                          <a:solidFill>
                            <a:schemeClr val="tx1"/>
                          </a:solidFill>
                          <a:effectLst/>
                        </a:rPr>
                        <a:t>11</a:t>
                      </a:r>
                    </a:p>
                  </a:txBody>
                  <a:tcPr marL="0" marR="122394" marT="44062" marB="146872" anchor="ctr">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3898281791"/>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A7EB98F-A25F-4357-9775-478FC17F7F83}"/>
              </a:ext>
            </a:extLst>
          </p:cNvPr>
          <p:cNvSpPr txBox="1">
            <a:spLocks/>
          </p:cNvSpPr>
          <p:nvPr/>
        </p:nvSpPr>
        <p:spPr>
          <a:xfrm>
            <a:off x="648929" y="629266"/>
            <a:ext cx="3725391"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chemeClr val="tx1"/>
                </a:solidFill>
                <a:latin typeface="+mj-lt"/>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The following are boosters which have carried the maximum payload mass</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34</a:t>
            </a:fld>
            <a:endParaRPr lang="en-US" sz="1200">
              <a:solidFill>
                <a:srgbClr val="303030"/>
              </a:solidFill>
              <a:latin typeface="+mn-lt"/>
            </a:endParaRPr>
          </a:p>
        </p:txBody>
      </p:sp>
      <p:graphicFrame>
        <p:nvGraphicFramePr>
          <p:cNvPr id="2" name="Table 1">
            <a:extLst>
              <a:ext uri="{FF2B5EF4-FFF2-40B4-BE49-F238E27FC236}">
                <a16:creationId xmlns:a16="http://schemas.microsoft.com/office/drawing/2014/main" id="{E2D93023-0785-246C-7406-4157731F74FA}"/>
              </a:ext>
            </a:extLst>
          </p:cNvPr>
          <p:cNvGraphicFramePr>
            <a:graphicFrameLocks noGrp="1"/>
          </p:cNvGraphicFramePr>
          <p:nvPr>
            <p:extLst>
              <p:ext uri="{D42A27DB-BD31-4B8C-83A1-F6EECF244321}">
                <p14:modId xmlns:p14="http://schemas.microsoft.com/office/powerpoint/2010/main" val="2314520732"/>
              </p:ext>
            </p:extLst>
          </p:nvPr>
        </p:nvGraphicFramePr>
        <p:xfrm>
          <a:off x="5872637" y="807593"/>
          <a:ext cx="5085781" cy="5239578"/>
        </p:xfrm>
        <a:graphic>
          <a:graphicData uri="http://schemas.openxmlformats.org/drawingml/2006/table">
            <a:tbl>
              <a:tblPr firstRow="1" bandRow="1">
                <a:noFill/>
              </a:tblPr>
              <a:tblGrid>
                <a:gridCol w="5085781">
                  <a:extLst>
                    <a:ext uri="{9D8B030D-6E8A-4147-A177-3AD203B41FA5}">
                      <a16:colId xmlns:a16="http://schemas.microsoft.com/office/drawing/2014/main" val="1825891530"/>
                    </a:ext>
                  </a:extLst>
                </a:gridCol>
              </a:tblGrid>
              <a:tr h="479430">
                <a:tc>
                  <a:txBody>
                    <a:bodyPr/>
                    <a:lstStyle/>
                    <a:p>
                      <a:pPr algn="l" fontAlgn="ctr"/>
                      <a:r>
                        <a:rPr lang="en-US" sz="2200" b="1" cap="none" spc="30" dirty="0" err="1">
                          <a:solidFill>
                            <a:schemeClr val="tx1"/>
                          </a:solidFill>
                          <a:effectLst/>
                        </a:rPr>
                        <a:t>Booster_Version</a:t>
                      </a:r>
                      <a:endParaRPr lang="en-US" sz="2200" b="1" cap="none" spc="30" dirty="0">
                        <a:solidFill>
                          <a:schemeClr val="tx1"/>
                        </a:solidFill>
                        <a:effectLst/>
                      </a:endParaRPr>
                    </a:p>
                  </a:txBody>
                  <a:tcPr marL="0" marR="12413" marT="49387" marB="49387" anchor="ctr">
                    <a:lnL w="12700" cmpd="sng">
                      <a:noFill/>
                    </a:lnL>
                    <a:lnR w="12700" cmpd="sng">
                      <a:noFill/>
                    </a:lnR>
                    <a:lnT w="19050" cap="flat" cmpd="sng" algn="ctr">
                      <a:solidFill>
                        <a:schemeClr val="accent1"/>
                      </a:solidFill>
                      <a:prstDash val="solid"/>
                    </a:lnT>
                    <a:lnB w="38100" cmpd="sng">
                      <a:noFill/>
                    </a:lnB>
                    <a:noFill/>
                  </a:tcPr>
                </a:tc>
                <a:extLst>
                  <a:ext uri="{0D108BD9-81ED-4DB2-BD59-A6C34878D82A}">
                    <a16:rowId xmlns:a16="http://schemas.microsoft.com/office/drawing/2014/main" val="327804342"/>
                  </a:ext>
                </a:extLst>
              </a:tr>
              <a:tr h="396679">
                <a:tc>
                  <a:txBody>
                    <a:bodyPr/>
                    <a:lstStyle/>
                    <a:p>
                      <a:r>
                        <a:rPr lang="en-US" sz="1600" cap="none" spc="0">
                          <a:solidFill>
                            <a:schemeClr val="tx1"/>
                          </a:solidFill>
                          <a:effectLst/>
                        </a:rPr>
                        <a:t>F9 B5 B1048.4</a:t>
                      </a:r>
                    </a:p>
                  </a:txBody>
                  <a:tcPr marL="0" marR="98776" marT="49387" marB="49387" anchor="ctr">
                    <a:lnL w="12700" cmpd="sng">
                      <a:noFill/>
                      <a:prstDash val="solid"/>
                    </a:lnL>
                    <a:lnR w="12700" cmpd="sng">
                      <a:noFill/>
                      <a:prstDash val="solid"/>
                    </a:lnR>
                    <a:lnT w="38100" cmpd="sng">
                      <a:noFill/>
                    </a:lnT>
                    <a:lnB w="9525" cap="flat" cmpd="sng" algn="ctr">
                      <a:solidFill>
                        <a:schemeClr val="accent1"/>
                      </a:solidFill>
                      <a:prstDash val="solid"/>
                    </a:lnB>
                    <a:noFill/>
                  </a:tcPr>
                </a:tc>
                <a:extLst>
                  <a:ext uri="{0D108BD9-81ED-4DB2-BD59-A6C34878D82A}">
                    <a16:rowId xmlns:a16="http://schemas.microsoft.com/office/drawing/2014/main" val="1368317379"/>
                  </a:ext>
                </a:extLst>
              </a:tr>
              <a:tr h="396679">
                <a:tc>
                  <a:txBody>
                    <a:bodyPr/>
                    <a:lstStyle/>
                    <a:p>
                      <a:r>
                        <a:rPr lang="en-US" sz="1600" cap="none" spc="0">
                          <a:solidFill>
                            <a:schemeClr val="tx1"/>
                          </a:solidFill>
                          <a:effectLst/>
                        </a:rPr>
                        <a:t>F9 B5 B1049.4</a:t>
                      </a:r>
                    </a:p>
                  </a:txBody>
                  <a:tcPr marL="62063" marR="98776" marT="49387" marB="49387"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2285935481"/>
                  </a:ext>
                </a:extLst>
              </a:tr>
              <a:tr h="396679">
                <a:tc>
                  <a:txBody>
                    <a:bodyPr/>
                    <a:lstStyle/>
                    <a:p>
                      <a:r>
                        <a:rPr lang="en-US" sz="1600" cap="none" spc="0">
                          <a:solidFill>
                            <a:schemeClr val="tx1"/>
                          </a:solidFill>
                          <a:effectLst/>
                        </a:rPr>
                        <a:t>F9 B5 B1051.3</a:t>
                      </a:r>
                    </a:p>
                  </a:txBody>
                  <a:tcPr marL="0" marR="98776" marT="49387" marB="49387"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extLst>
                  <a:ext uri="{0D108BD9-81ED-4DB2-BD59-A6C34878D82A}">
                    <a16:rowId xmlns:a16="http://schemas.microsoft.com/office/drawing/2014/main" val="3880864766"/>
                  </a:ext>
                </a:extLst>
              </a:tr>
              <a:tr h="396679">
                <a:tc>
                  <a:txBody>
                    <a:bodyPr/>
                    <a:lstStyle/>
                    <a:p>
                      <a:r>
                        <a:rPr lang="en-US" sz="1600" cap="none" spc="0">
                          <a:solidFill>
                            <a:schemeClr val="tx1"/>
                          </a:solidFill>
                          <a:effectLst/>
                        </a:rPr>
                        <a:t>F9 B5 B1056.4</a:t>
                      </a:r>
                    </a:p>
                  </a:txBody>
                  <a:tcPr marL="62063" marR="98776" marT="49387" marB="49387"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1462019978"/>
                  </a:ext>
                </a:extLst>
              </a:tr>
              <a:tr h="396679">
                <a:tc>
                  <a:txBody>
                    <a:bodyPr/>
                    <a:lstStyle/>
                    <a:p>
                      <a:r>
                        <a:rPr lang="en-US" sz="1600" cap="none" spc="0">
                          <a:solidFill>
                            <a:schemeClr val="tx1"/>
                          </a:solidFill>
                          <a:effectLst/>
                        </a:rPr>
                        <a:t>F9 B5 B1048.5</a:t>
                      </a:r>
                    </a:p>
                  </a:txBody>
                  <a:tcPr marL="0" marR="98776" marT="49387" marB="49387"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extLst>
                  <a:ext uri="{0D108BD9-81ED-4DB2-BD59-A6C34878D82A}">
                    <a16:rowId xmlns:a16="http://schemas.microsoft.com/office/drawing/2014/main" val="1659544254"/>
                  </a:ext>
                </a:extLst>
              </a:tr>
              <a:tr h="396679">
                <a:tc>
                  <a:txBody>
                    <a:bodyPr/>
                    <a:lstStyle/>
                    <a:p>
                      <a:r>
                        <a:rPr lang="en-US" sz="1600" cap="none" spc="0">
                          <a:solidFill>
                            <a:schemeClr val="tx1"/>
                          </a:solidFill>
                          <a:effectLst/>
                        </a:rPr>
                        <a:t>F9 B5 B1051.4</a:t>
                      </a:r>
                    </a:p>
                  </a:txBody>
                  <a:tcPr marL="62063" marR="98776" marT="49387" marB="49387"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153405154"/>
                  </a:ext>
                </a:extLst>
              </a:tr>
              <a:tr h="396679">
                <a:tc>
                  <a:txBody>
                    <a:bodyPr/>
                    <a:lstStyle/>
                    <a:p>
                      <a:r>
                        <a:rPr lang="en-US" sz="1600" cap="none" spc="0">
                          <a:solidFill>
                            <a:schemeClr val="tx1"/>
                          </a:solidFill>
                          <a:effectLst/>
                        </a:rPr>
                        <a:t>F9 B5 B1049.5</a:t>
                      </a:r>
                    </a:p>
                  </a:txBody>
                  <a:tcPr marL="0" marR="98776" marT="49387" marB="49387"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extLst>
                  <a:ext uri="{0D108BD9-81ED-4DB2-BD59-A6C34878D82A}">
                    <a16:rowId xmlns:a16="http://schemas.microsoft.com/office/drawing/2014/main" val="1618803462"/>
                  </a:ext>
                </a:extLst>
              </a:tr>
              <a:tr h="396679">
                <a:tc>
                  <a:txBody>
                    <a:bodyPr/>
                    <a:lstStyle/>
                    <a:p>
                      <a:r>
                        <a:rPr lang="en-US" sz="1600" cap="none" spc="0">
                          <a:solidFill>
                            <a:schemeClr val="tx1"/>
                          </a:solidFill>
                          <a:effectLst/>
                        </a:rPr>
                        <a:t>F9 B5 B1060.2</a:t>
                      </a:r>
                    </a:p>
                  </a:txBody>
                  <a:tcPr marL="62063" marR="98776" marT="49387" marB="49387"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2164110133"/>
                  </a:ext>
                </a:extLst>
              </a:tr>
              <a:tr h="396679">
                <a:tc>
                  <a:txBody>
                    <a:bodyPr/>
                    <a:lstStyle/>
                    <a:p>
                      <a:r>
                        <a:rPr lang="en-US" sz="1600" cap="none" spc="0">
                          <a:solidFill>
                            <a:schemeClr val="tx1"/>
                          </a:solidFill>
                          <a:effectLst/>
                        </a:rPr>
                        <a:t>F9 B5 B1058.3</a:t>
                      </a:r>
                    </a:p>
                  </a:txBody>
                  <a:tcPr marL="0" marR="98776" marT="49387" marB="49387"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extLst>
                  <a:ext uri="{0D108BD9-81ED-4DB2-BD59-A6C34878D82A}">
                    <a16:rowId xmlns:a16="http://schemas.microsoft.com/office/drawing/2014/main" val="2011938616"/>
                  </a:ext>
                </a:extLst>
              </a:tr>
              <a:tr h="396679">
                <a:tc>
                  <a:txBody>
                    <a:bodyPr/>
                    <a:lstStyle/>
                    <a:p>
                      <a:r>
                        <a:rPr lang="en-US" sz="1600" cap="none" spc="0">
                          <a:solidFill>
                            <a:schemeClr val="tx1"/>
                          </a:solidFill>
                          <a:effectLst/>
                        </a:rPr>
                        <a:t>F9 B5 B1051.6</a:t>
                      </a:r>
                    </a:p>
                  </a:txBody>
                  <a:tcPr marL="62063" marR="98776" marT="49387" marB="49387"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940663990"/>
                  </a:ext>
                </a:extLst>
              </a:tr>
              <a:tr h="396679">
                <a:tc>
                  <a:txBody>
                    <a:bodyPr/>
                    <a:lstStyle/>
                    <a:p>
                      <a:r>
                        <a:rPr lang="en-US" sz="1600" cap="none" spc="0">
                          <a:solidFill>
                            <a:schemeClr val="tx1"/>
                          </a:solidFill>
                          <a:effectLst/>
                        </a:rPr>
                        <a:t>F9 B5 B1060.3</a:t>
                      </a:r>
                    </a:p>
                  </a:txBody>
                  <a:tcPr marL="0" marR="98776" marT="49387" marB="49387"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extLst>
                  <a:ext uri="{0D108BD9-81ED-4DB2-BD59-A6C34878D82A}">
                    <a16:rowId xmlns:a16="http://schemas.microsoft.com/office/drawing/2014/main" val="2089349686"/>
                  </a:ext>
                </a:extLst>
              </a:tr>
              <a:tr h="396679">
                <a:tc>
                  <a:txBody>
                    <a:bodyPr/>
                    <a:lstStyle/>
                    <a:p>
                      <a:r>
                        <a:rPr lang="en-US" sz="1600" cap="none" spc="0" dirty="0">
                          <a:solidFill>
                            <a:schemeClr val="tx1"/>
                          </a:solidFill>
                          <a:effectLst/>
                        </a:rPr>
                        <a:t>F9 B5 B1049.7</a:t>
                      </a:r>
                    </a:p>
                  </a:txBody>
                  <a:tcPr marL="62063" marR="98776" marT="49387" marB="49387"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1871729151"/>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64DA114-677C-40D8-8FFA-43531834CFBF}"/>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2015 Launch Records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The following table lists launches that had failed landing outcomes in drone ship, their booster versions, and their launch site names for the year 2015</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35</a:t>
            </a:fld>
            <a:endParaRPr lang="en-US" sz="1200">
              <a:solidFill>
                <a:srgbClr val="303030"/>
              </a:solidFill>
              <a:latin typeface="+mn-lt"/>
            </a:endParaRPr>
          </a:p>
        </p:txBody>
      </p:sp>
      <p:graphicFrame>
        <p:nvGraphicFramePr>
          <p:cNvPr id="2" name="Table 1">
            <a:extLst>
              <a:ext uri="{FF2B5EF4-FFF2-40B4-BE49-F238E27FC236}">
                <a16:creationId xmlns:a16="http://schemas.microsoft.com/office/drawing/2014/main" id="{1ECC495A-0E4A-12B6-45BF-F0D83B365247}"/>
              </a:ext>
            </a:extLst>
          </p:cNvPr>
          <p:cNvGraphicFramePr>
            <a:graphicFrameLocks noGrp="1"/>
          </p:cNvGraphicFramePr>
          <p:nvPr>
            <p:extLst>
              <p:ext uri="{D42A27DB-BD31-4B8C-83A1-F6EECF244321}">
                <p14:modId xmlns:p14="http://schemas.microsoft.com/office/powerpoint/2010/main" val="1642210318"/>
              </p:ext>
            </p:extLst>
          </p:nvPr>
        </p:nvGraphicFramePr>
        <p:xfrm>
          <a:off x="5405862" y="2322504"/>
          <a:ext cx="6019332" cy="2209749"/>
        </p:xfrm>
        <a:graphic>
          <a:graphicData uri="http://schemas.openxmlformats.org/drawingml/2006/table">
            <a:tbl>
              <a:tblPr firstRow="1" bandRow="1">
                <a:solidFill>
                  <a:schemeClr val="bg1"/>
                </a:solidFill>
              </a:tblPr>
              <a:tblGrid>
                <a:gridCol w="1075052">
                  <a:extLst>
                    <a:ext uri="{9D8B030D-6E8A-4147-A177-3AD203B41FA5}">
                      <a16:colId xmlns:a16="http://schemas.microsoft.com/office/drawing/2014/main" val="4290576022"/>
                    </a:ext>
                  </a:extLst>
                </a:gridCol>
                <a:gridCol w="1612505">
                  <a:extLst>
                    <a:ext uri="{9D8B030D-6E8A-4147-A177-3AD203B41FA5}">
                      <a16:colId xmlns:a16="http://schemas.microsoft.com/office/drawing/2014/main" val="753056118"/>
                    </a:ext>
                  </a:extLst>
                </a:gridCol>
                <a:gridCol w="1851372">
                  <a:extLst>
                    <a:ext uri="{9D8B030D-6E8A-4147-A177-3AD203B41FA5}">
                      <a16:colId xmlns:a16="http://schemas.microsoft.com/office/drawing/2014/main" val="2526778733"/>
                    </a:ext>
                  </a:extLst>
                </a:gridCol>
                <a:gridCol w="1480403">
                  <a:extLst>
                    <a:ext uri="{9D8B030D-6E8A-4147-A177-3AD203B41FA5}">
                      <a16:colId xmlns:a16="http://schemas.microsoft.com/office/drawing/2014/main" val="4044623283"/>
                    </a:ext>
                  </a:extLst>
                </a:gridCol>
              </a:tblGrid>
              <a:tr h="736583">
                <a:tc>
                  <a:txBody>
                    <a:bodyPr/>
                    <a:lstStyle/>
                    <a:p>
                      <a:pPr algn="l" fontAlgn="ctr"/>
                      <a:r>
                        <a:rPr lang="en-US" sz="1600" b="1" cap="none" spc="0">
                          <a:solidFill>
                            <a:schemeClr val="bg1"/>
                          </a:solidFill>
                          <a:effectLst/>
                        </a:rPr>
                        <a:t>Month</a:t>
                      </a:r>
                    </a:p>
                  </a:txBody>
                  <a:tcPr marL="135503" marR="86861" marT="104233" marB="104233"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gn="l" fontAlgn="ctr"/>
                      <a:r>
                        <a:rPr lang="en-US" sz="1600" b="1" cap="none" spc="0">
                          <a:solidFill>
                            <a:schemeClr val="bg1"/>
                          </a:solidFill>
                          <a:effectLst/>
                        </a:rPr>
                        <a:t>Landing _Outcome</a:t>
                      </a:r>
                    </a:p>
                  </a:txBody>
                  <a:tcPr marL="135503" marR="86861" marT="104233" marB="104233"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l" fontAlgn="ctr"/>
                      <a:r>
                        <a:rPr lang="en-US" sz="1600" b="1" cap="none" spc="0">
                          <a:solidFill>
                            <a:schemeClr val="bg1"/>
                          </a:solidFill>
                          <a:effectLst/>
                        </a:rPr>
                        <a:t>Booster_Version</a:t>
                      </a:r>
                    </a:p>
                  </a:txBody>
                  <a:tcPr marL="135503" marR="86861" marT="104233" marB="104233"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l" fontAlgn="ctr"/>
                      <a:r>
                        <a:rPr lang="en-US" sz="1600" b="1" cap="none" spc="0" dirty="0" err="1">
                          <a:solidFill>
                            <a:schemeClr val="bg1"/>
                          </a:solidFill>
                          <a:effectLst/>
                        </a:rPr>
                        <a:t>Launch_Site</a:t>
                      </a:r>
                      <a:endParaRPr lang="en-US" sz="1600" b="1" cap="none" spc="0" dirty="0">
                        <a:solidFill>
                          <a:schemeClr val="bg1"/>
                        </a:solidFill>
                        <a:effectLst/>
                      </a:endParaRPr>
                    </a:p>
                  </a:txBody>
                  <a:tcPr marL="135503" marR="86861" marT="104233" marB="104233"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339529263"/>
                  </a:ext>
                </a:extLst>
              </a:tr>
              <a:tr h="736583">
                <a:tc>
                  <a:txBody>
                    <a:bodyPr/>
                    <a:lstStyle/>
                    <a:p>
                      <a:r>
                        <a:rPr lang="en-US" sz="1600" cap="none" spc="0">
                          <a:solidFill>
                            <a:schemeClr val="tx1"/>
                          </a:solidFill>
                          <a:effectLst/>
                        </a:rPr>
                        <a:t>January</a:t>
                      </a:r>
                    </a:p>
                  </a:txBody>
                  <a:tcPr marL="135503" marR="86861" marT="104233" marB="104233"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r>
                        <a:rPr lang="en-US" sz="1600" cap="none" spc="0">
                          <a:solidFill>
                            <a:schemeClr val="tx1"/>
                          </a:solidFill>
                          <a:effectLst/>
                        </a:rPr>
                        <a:t>Failure (drone ship)</a:t>
                      </a:r>
                    </a:p>
                  </a:txBody>
                  <a:tcPr marL="135503" marR="86861" marT="104233" marB="104233"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r>
                        <a:rPr lang="en-US" sz="1600" cap="none" spc="0">
                          <a:solidFill>
                            <a:schemeClr val="tx1"/>
                          </a:solidFill>
                          <a:effectLst/>
                        </a:rPr>
                        <a:t>F9 v1.1 B1012</a:t>
                      </a:r>
                    </a:p>
                  </a:txBody>
                  <a:tcPr marL="135503" marR="86861" marT="104233" marB="104233"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r>
                        <a:rPr lang="en-US" sz="1600" cap="none" spc="0">
                          <a:solidFill>
                            <a:schemeClr val="tx1"/>
                          </a:solidFill>
                          <a:effectLst/>
                        </a:rPr>
                        <a:t>CCAFS LC-40</a:t>
                      </a:r>
                    </a:p>
                  </a:txBody>
                  <a:tcPr marL="135503" marR="86861" marT="104233" marB="104233"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360608253"/>
                  </a:ext>
                </a:extLst>
              </a:tr>
              <a:tr h="736583">
                <a:tc>
                  <a:txBody>
                    <a:bodyPr/>
                    <a:lstStyle/>
                    <a:p>
                      <a:r>
                        <a:rPr lang="en-US" sz="1600" cap="none" spc="0">
                          <a:solidFill>
                            <a:schemeClr val="tx1"/>
                          </a:solidFill>
                          <a:effectLst/>
                        </a:rPr>
                        <a:t>April</a:t>
                      </a:r>
                    </a:p>
                  </a:txBody>
                  <a:tcPr marL="135503" marR="86861" marT="104233" marB="104233"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600" cap="none" spc="0">
                          <a:solidFill>
                            <a:schemeClr val="tx1"/>
                          </a:solidFill>
                          <a:effectLst/>
                        </a:rPr>
                        <a:t>Failure (drone ship)</a:t>
                      </a:r>
                    </a:p>
                  </a:txBody>
                  <a:tcPr marL="135503" marR="86861" marT="104233" marB="104233"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600" cap="none" spc="0">
                          <a:solidFill>
                            <a:schemeClr val="tx1"/>
                          </a:solidFill>
                          <a:effectLst/>
                        </a:rPr>
                        <a:t>F9 v1.1 B1015</a:t>
                      </a:r>
                    </a:p>
                  </a:txBody>
                  <a:tcPr marL="135503" marR="86861" marT="104233" marB="104233"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600" cap="none" spc="0" dirty="0">
                          <a:solidFill>
                            <a:schemeClr val="tx1"/>
                          </a:solidFill>
                          <a:effectLst/>
                        </a:rPr>
                        <a:t>CCAFS LC-40</a:t>
                      </a:r>
                    </a:p>
                  </a:txBody>
                  <a:tcPr marL="135503" marR="86861" marT="104233" marB="104233"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443946931"/>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523243-E4D6-45EC-97C8-D44398FB7417}"/>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400" kern="1200">
                <a:solidFill>
                  <a:schemeClr val="tx1"/>
                </a:solidFill>
                <a:latin typeface="+mj-lt"/>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Rank the count of landing outcomes (such as Failure (drone ship) or Success (ground pad)) between the date 2010-06-04 and 2017-03-20, in descending order</a:t>
            </a:r>
          </a:p>
          <a:p>
            <a:pPr>
              <a:spcBef>
                <a:spcPts val="1400"/>
              </a:spcBef>
            </a:pPr>
            <a:endParaRPr lang="en-US" sz="2000" dirty="0"/>
          </a:p>
          <a:p>
            <a:pPr>
              <a:spcBef>
                <a:spcPts val="1400"/>
              </a:spcBef>
            </a:pPr>
            <a:r>
              <a:rPr lang="en-US" sz="2000" dirty="0"/>
              <a:t>Present your query result with a short explanation here</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36</a:t>
            </a:fld>
            <a:endParaRPr lang="en-US" sz="1200">
              <a:solidFill>
                <a:srgbClr val="303030"/>
              </a:solidFill>
              <a:latin typeface="+mn-lt"/>
            </a:endParaRPr>
          </a:p>
        </p:txBody>
      </p:sp>
      <p:graphicFrame>
        <p:nvGraphicFramePr>
          <p:cNvPr id="2" name="Table 1">
            <a:extLst>
              <a:ext uri="{FF2B5EF4-FFF2-40B4-BE49-F238E27FC236}">
                <a16:creationId xmlns:a16="http://schemas.microsoft.com/office/drawing/2014/main" id="{5F689758-60F3-1F28-BBE2-74F0281C72DB}"/>
              </a:ext>
            </a:extLst>
          </p:cNvPr>
          <p:cNvGraphicFramePr>
            <a:graphicFrameLocks noGrp="1"/>
          </p:cNvGraphicFramePr>
          <p:nvPr>
            <p:extLst>
              <p:ext uri="{D42A27DB-BD31-4B8C-83A1-F6EECF244321}">
                <p14:modId xmlns:p14="http://schemas.microsoft.com/office/powerpoint/2010/main" val="493502520"/>
              </p:ext>
            </p:extLst>
          </p:nvPr>
        </p:nvGraphicFramePr>
        <p:xfrm>
          <a:off x="5405862" y="1672197"/>
          <a:ext cx="6019332" cy="3510361"/>
        </p:xfrm>
        <a:graphic>
          <a:graphicData uri="http://schemas.openxmlformats.org/drawingml/2006/table">
            <a:tbl>
              <a:tblPr firstRow="1" bandRow="1">
                <a:tableStyleId>{8799B23B-EC83-4686-B30A-512413B5E67A}</a:tableStyleId>
              </a:tblPr>
              <a:tblGrid>
                <a:gridCol w="2959140">
                  <a:extLst>
                    <a:ext uri="{9D8B030D-6E8A-4147-A177-3AD203B41FA5}">
                      <a16:colId xmlns:a16="http://schemas.microsoft.com/office/drawing/2014/main" val="1212698024"/>
                    </a:ext>
                  </a:extLst>
                </a:gridCol>
                <a:gridCol w="3060192">
                  <a:extLst>
                    <a:ext uri="{9D8B030D-6E8A-4147-A177-3AD203B41FA5}">
                      <a16:colId xmlns:a16="http://schemas.microsoft.com/office/drawing/2014/main" val="45385268"/>
                    </a:ext>
                  </a:extLst>
                </a:gridCol>
              </a:tblGrid>
              <a:tr h="979111">
                <a:tc>
                  <a:txBody>
                    <a:bodyPr/>
                    <a:lstStyle/>
                    <a:p>
                      <a:pPr algn="l" fontAlgn="ctr"/>
                      <a:r>
                        <a:rPr lang="en-US" sz="2700" b="1">
                          <a:effectLst/>
                        </a:rPr>
                        <a:t>Landing _Outcome</a:t>
                      </a:r>
                    </a:p>
                  </a:txBody>
                  <a:tcPr marL="112801" marR="112801" marT="56400" marB="56400" anchor="ctr"/>
                </a:tc>
                <a:tc>
                  <a:txBody>
                    <a:bodyPr/>
                    <a:lstStyle/>
                    <a:p>
                      <a:pPr algn="l" fontAlgn="ctr"/>
                      <a:r>
                        <a:rPr lang="en-US" sz="2700" b="1" dirty="0">
                          <a:effectLst/>
                        </a:rPr>
                        <a:t>COUNT("Landing _Outcome")</a:t>
                      </a:r>
                    </a:p>
                  </a:txBody>
                  <a:tcPr marL="112801" marR="112801" marT="56400" marB="56400" anchor="ctr"/>
                </a:tc>
                <a:extLst>
                  <a:ext uri="{0D108BD9-81ED-4DB2-BD59-A6C34878D82A}">
                    <a16:rowId xmlns:a16="http://schemas.microsoft.com/office/drawing/2014/main" val="1033292557"/>
                  </a:ext>
                </a:extLst>
              </a:tr>
              <a:tr h="573028">
                <a:tc>
                  <a:txBody>
                    <a:bodyPr/>
                    <a:lstStyle/>
                    <a:p>
                      <a:r>
                        <a:rPr lang="en-US" sz="2700">
                          <a:effectLst/>
                        </a:rPr>
                        <a:t>Success</a:t>
                      </a:r>
                    </a:p>
                  </a:txBody>
                  <a:tcPr marL="112801" marR="112801" marT="56400" marB="56400" anchor="ctr"/>
                </a:tc>
                <a:tc>
                  <a:txBody>
                    <a:bodyPr/>
                    <a:lstStyle/>
                    <a:p>
                      <a:r>
                        <a:rPr lang="en-US" sz="2700">
                          <a:effectLst/>
                        </a:rPr>
                        <a:t>20</a:t>
                      </a:r>
                    </a:p>
                  </a:txBody>
                  <a:tcPr marL="112801" marR="112801" marT="56400" marB="56400" anchor="ctr"/>
                </a:tc>
                <a:extLst>
                  <a:ext uri="{0D108BD9-81ED-4DB2-BD59-A6C34878D82A}">
                    <a16:rowId xmlns:a16="http://schemas.microsoft.com/office/drawing/2014/main" val="1660293640"/>
                  </a:ext>
                </a:extLst>
              </a:tr>
              <a:tr h="979111">
                <a:tc>
                  <a:txBody>
                    <a:bodyPr/>
                    <a:lstStyle/>
                    <a:p>
                      <a:r>
                        <a:rPr lang="en-US" sz="2700">
                          <a:effectLst/>
                        </a:rPr>
                        <a:t>Success (drone ship)</a:t>
                      </a:r>
                    </a:p>
                  </a:txBody>
                  <a:tcPr marL="112801" marR="112801" marT="56400" marB="56400" anchor="ctr"/>
                </a:tc>
                <a:tc>
                  <a:txBody>
                    <a:bodyPr/>
                    <a:lstStyle/>
                    <a:p>
                      <a:r>
                        <a:rPr lang="en-US" sz="2700">
                          <a:effectLst/>
                        </a:rPr>
                        <a:t>8</a:t>
                      </a:r>
                    </a:p>
                  </a:txBody>
                  <a:tcPr marL="112801" marR="112801" marT="56400" marB="56400" anchor="ctr"/>
                </a:tc>
                <a:extLst>
                  <a:ext uri="{0D108BD9-81ED-4DB2-BD59-A6C34878D82A}">
                    <a16:rowId xmlns:a16="http://schemas.microsoft.com/office/drawing/2014/main" val="1730539165"/>
                  </a:ext>
                </a:extLst>
              </a:tr>
              <a:tr h="979111">
                <a:tc>
                  <a:txBody>
                    <a:bodyPr/>
                    <a:lstStyle/>
                    <a:p>
                      <a:r>
                        <a:rPr lang="en-US" sz="2700">
                          <a:effectLst/>
                        </a:rPr>
                        <a:t>Success (ground pad)</a:t>
                      </a:r>
                    </a:p>
                  </a:txBody>
                  <a:tcPr marL="112801" marR="112801" marT="56400" marB="56400" anchor="ctr"/>
                </a:tc>
                <a:tc>
                  <a:txBody>
                    <a:bodyPr/>
                    <a:lstStyle/>
                    <a:p>
                      <a:r>
                        <a:rPr lang="en-US" sz="2700" dirty="0">
                          <a:effectLst/>
                        </a:rPr>
                        <a:t>6</a:t>
                      </a:r>
                    </a:p>
                  </a:txBody>
                  <a:tcPr marL="112801" marR="112801" marT="56400" marB="56400" anchor="ctr"/>
                </a:tc>
                <a:extLst>
                  <a:ext uri="{0D108BD9-81ED-4DB2-BD59-A6C34878D82A}">
                    <a16:rowId xmlns:a16="http://schemas.microsoft.com/office/drawing/2014/main" val="1880978225"/>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29F4FEF-3F4E-4042-8E6D-C24E201FB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6248400" y="365125"/>
            <a:ext cx="5105400" cy="25796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dirty="0">
                <a:solidFill>
                  <a:schemeClr val="tx1"/>
                </a:solidFill>
                <a:latin typeface="+mj-lt"/>
                <a:ea typeface="+mj-ea"/>
                <a:cs typeface="+mj-cs"/>
              </a:rPr>
              <a:t>Launch Sites</a:t>
            </a:r>
            <a:endParaRPr lang="en-US" sz="4400" kern="1200" dirty="0">
              <a:solidFill>
                <a:schemeClr val="tx1"/>
              </a:solidFill>
              <a:latin typeface="+mj-lt"/>
              <a:ea typeface="+mj-ea"/>
              <a:cs typeface="+mj-cs"/>
            </a:endParaRPr>
          </a:p>
        </p:txBody>
      </p:sp>
      <p:pic>
        <p:nvPicPr>
          <p:cNvPr id="6" name="Picture 5">
            <a:extLst>
              <a:ext uri="{FF2B5EF4-FFF2-40B4-BE49-F238E27FC236}">
                <a16:creationId xmlns:a16="http://schemas.microsoft.com/office/drawing/2014/main" id="{EBE66F92-F7E9-44D3-384E-BBC82B99A17F}"/>
              </a:ext>
            </a:extLst>
          </p:cNvPr>
          <p:cNvPicPr>
            <a:picLocks noChangeAspect="1"/>
          </p:cNvPicPr>
          <p:nvPr/>
        </p:nvPicPr>
        <p:blipFill rotWithShape="1">
          <a:blip r:embed="rId2"/>
          <a:srcRect l="8971"/>
          <a:stretch/>
        </p:blipFill>
        <p:spPr>
          <a:xfrm>
            <a:off x="20" y="10"/>
            <a:ext cx="6105116" cy="4191736"/>
          </a:xfrm>
          <a:custGeom>
            <a:avLst/>
            <a:gdLst/>
            <a:ahLst/>
            <a:cxnLst/>
            <a:rect l="l" t="t" r="r" b="b"/>
            <a:pathLst>
              <a:path w="6105136" h="4191746">
                <a:moveTo>
                  <a:pt x="0" y="0"/>
                </a:moveTo>
                <a:lnTo>
                  <a:pt x="5607799" y="0"/>
                </a:lnTo>
                <a:lnTo>
                  <a:pt x="5571513" y="27327"/>
                </a:lnTo>
                <a:cubicBezTo>
                  <a:pt x="5516855" y="89886"/>
                  <a:pt x="5497833" y="180727"/>
                  <a:pt x="5456712" y="261788"/>
                </a:cubicBezTo>
                <a:cubicBezTo>
                  <a:pt x="5516289" y="304550"/>
                  <a:pt x="5587520" y="313948"/>
                  <a:pt x="5651844" y="341674"/>
                </a:cubicBezTo>
                <a:cubicBezTo>
                  <a:pt x="5718760" y="370809"/>
                  <a:pt x="5718760" y="392425"/>
                  <a:pt x="5663501" y="477009"/>
                </a:cubicBezTo>
                <a:cubicBezTo>
                  <a:pt x="5807259" y="495339"/>
                  <a:pt x="5807259" y="495339"/>
                  <a:pt x="5762794" y="628324"/>
                </a:cubicBezTo>
                <a:cubicBezTo>
                  <a:pt x="5883243" y="640542"/>
                  <a:pt x="5962676" y="703511"/>
                  <a:pt x="5981237" y="841197"/>
                </a:cubicBezTo>
                <a:cubicBezTo>
                  <a:pt x="5990305" y="907926"/>
                  <a:pt x="6044700" y="939409"/>
                  <a:pt x="6105136" y="984052"/>
                </a:cubicBezTo>
                <a:cubicBezTo>
                  <a:pt x="6030022" y="1027286"/>
                  <a:pt x="5979081" y="1117509"/>
                  <a:pt x="5891443" y="1022115"/>
                </a:cubicBezTo>
                <a:cubicBezTo>
                  <a:pt x="5859498" y="987342"/>
                  <a:pt x="5862517" y="1031513"/>
                  <a:pt x="5858202" y="1044202"/>
                </a:cubicBezTo>
                <a:cubicBezTo>
                  <a:pt x="5847842" y="1075215"/>
                  <a:pt x="5869424" y="1095893"/>
                  <a:pt x="5883673" y="1119387"/>
                </a:cubicBezTo>
                <a:cubicBezTo>
                  <a:pt x="5897486" y="1142885"/>
                  <a:pt x="5913893" y="1167789"/>
                  <a:pt x="5917778" y="1194108"/>
                </a:cubicBezTo>
                <a:cubicBezTo>
                  <a:pt x="5920365" y="1212434"/>
                  <a:pt x="5907848" y="1239216"/>
                  <a:pt x="5894034" y="1252846"/>
                </a:cubicBezTo>
                <a:cubicBezTo>
                  <a:pt x="5821506" y="1324743"/>
                  <a:pt x="5864677" y="1486396"/>
                  <a:pt x="5727393" y="1507074"/>
                </a:cubicBezTo>
                <a:cubicBezTo>
                  <a:pt x="5665659" y="1516469"/>
                  <a:pt x="5635872" y="1575680"/>
                  <a:pt x="5590543" y="1608104"/>
                </a:cubicBezTo>
                <a:cubicBezTo>
                  <a:pt x="5432970" y="1721355"/>
                  <a:pt x="5327632" y="1867030"/>
                  <a:pt x="5278850" y="2067214"/>
                </a:cubicBezTo>
                <a:cubicBezTo>
                  <a:pt x="5265468" y="2122664"/>
                  <a:pt x="5214092" y="2167309"/>
                  <a:pt x="5180851" y="2216179"/>
                </a:cubicBezTo>
                <a:cubicBezTo>
                  <a:pt x="5196826" y="2251892"/>
                  <a:pt x="5284029" y="2174826"/>
                  <a:pt x="5253380" y="2268808"/>
                </a:cubicBezTo>
                <a:cubicBezTo>
                  <a:pt x="5230067" y="2339298"/>
                  <a:pt x="5170490" y="2383001"/>
                  <a:pt x="5114368" y="2424825"/>
                </a:cubicBezTo>
                <a:cubicBezTo>
                  <a:pt x="5050475" y="2472284"/>
                  <a:pt x="4979676" y="2510347"/>
                  <a:pt x="4950749" y="2598221"/>
                </a:cubicBezTo>
                <a:cubicBezTo>
                  <a:pt x="4944706" y="2617020"/>
                  <a:pt x="4925279" y="2636755"/>
                  <a:pt x="4908013" y="2644276"/>
                </a:cubicBezTo>
                <a:cubicBezTo>
                  <a:pt x="4007468" y="4190779"/>
                  <a:pt x="1790648" y="4201115"/>
                  <a:pt x="1535079" y="4190306"/>
                </a:cubicBezTo>
                <a:cubicBezTo>
                  <a:pt x="1225543" y="4176680"/>
                  <a:pt x="932844" y="4081285"/>
                  <a:pt x="645760" y="3962397"/>
                </a:cubicBezTo>
                <a:cubicBezTo>
                  <a:pt x="524448" y="3912117"/>
                  <a:pt x="411775" y="3840689"/>
                  <a:pt x="293915" y="3785239"/>
                </a:cubicBezTo>
                <a:cubicBezTo>
                  <a:pt x="212539" y="3746940"/>
                  <a:pt x="140444" y="3691254"/>
                  <a:pt x="68403" y="3637448"/>
                </a:cubicBezTo>
                <a:lnTo>
                  <a:pt x="0" y="3589272"/>
                </a:lnTo>
                <a:close/>
              </a:path>
            </a:pathLst>
          </a:custGeom>
        </p:spPr>
      </p:pic>
      <p:pic>
        <p:nvPicPr>
          <p:cNvPr id="8" name="Picture 7">
            <a:extLst>
              <a:ext uri="{FF2B5EF4-FFF2-40B4-BE49-F238E27FC236}">
                <a16:creationId xmlns:a16="http://schemas.microsoft.com/office/drawing/2014/main" id="{F308B0FC-E9C8-C349-67EE-E7D04174E57C}"/>
              </a:ext>
            </a:extLst>
          </p:cNvPr>
          <p:cNvPicPr>
            <a:picLocks noChangeAspect="1"/>
          </p:cNvPicPr>
          <p:nvPr/>
        </p:nvPicPr>
        <p:blipFill rotWithShape="1">
          <a:blip r:embed="rId3"/>
          <a:srcRect r="3533" b="2"/>
          <a:stretch/>
        </p:blipFill>
        <p:spPr>
          <a:xfrm>
            <a:off x="462420" y="4304418"/>
            <a:ext cx="5414116" cy="2553582"/>
          </a:xfrm>
          <a:custGeom>
            <a:avLst/>
            <a:gdLst/>
            <a:ahLst/>
            <a:cxnLst/>
            <a:rect l="l" t="t" r="r" b="b"/>
            <a:pathLst>
              <a:path w="5414116" h="2553582">
                <a:moveTo>
                  <a:pt x="158526" y="1316979"/>
                </a:moveTo>
                <a:lnTo>
                  <a:pt x="156754" y="1330318"/>
                </a:lnTo>
                <a:lnTo>
                  <a:pt x="150357" y="1343402"/>
                </a:lnTo>
                <a:cubicBezTo>
                  <a:pt x="148595" y="1346671"/>
                  <a:pt x="147784" y="1347597"/>
                  <a:pt x="148224" y="1345403"/>
                </a:cubicBezTo>
                <a:cubicBezTo>
                  <a:pt x="148536" y="1343890"/>
                  <a:pt x="150150" y="1339188"/>
                  <a:pt x="152759" y="1332109"/>
                </a:cubicBezTo>
                <a:close/>
                <a:moveTo>
                  <a:pt x="183999" y="1247985"/>
                </a:moveTo>
                <a:lnTo>
                  <a:pt x="185425" y="1249095"/>
                </a:lnTo>
                <a:lnTo>
                  <a:pt x="177909" y="1267545"/>
                </a:lnTo>
                <a:cubicBezTo>
                  <a:pt x="172543" y="1280910"/>
                  <a:pt x="167559" y="1293511"/>
                  <a:pt x="163267" y="1304542"/>
                </a:cubicBezTo>
                <a:lnTo>
                  <a:pt x="158526" y="1316979"/>
                </a:lnTo>
                <a:lnTo>
                  <a:pt x="160096" y="1305161"/>
                </a:lnTo>
                <a:cubicBezTo>
                  <a:pt x="166154" y="1273946"/>
                  <a:pt x="174799" y="1251295"/>
                  <a:pt x="183999" y="1247985"/>
                </a:cubicBezTo>
                <a:close/>
                <a:moveTo>
                  <a:pt x="2747400" y="406"/>
                </a:moveTo>
                <a:cubicBezTo>
                  <a:pt x="3035071" y="-4281"/>
                  <a:pt x="3341945" y="31161"/>
                  <a:pt x="3649095" y="133697"/>
                </a:cubicBezTo>
                <a:cubicBezTo>
                  <a:pt x="3849864" y="200721"/>
                  <a:pt x="4603144" y="576730"/>
                  <a:pt x="4698157" y="641897"/>
                </a:cubicBezTo>
                <a:cubicBezTo>
                  <a:pt x="4795794" y="709015"/>
                  <a:pt x="4865356" y="805949"/>
                  <a:pt x="4969229" y="864848"/>
                </a:cubicBezTo>
                <a:cubicBezTo>
                  <a:pt x="5024230" y="895855"/>
                  <a:pt x="5072076" y="940214"/>
                  <a:pt x="5031717" y="1024948"/>
                </a:cubicBezTo>
                <a:cubicBezTo>
                  <a:pt x="5020170" y="1048963"/>
                  <a:pt x="5029183" y="1072811"/>
                  <a:pt x="5057014" y="1071682"/>
                </a:cubicBezTo>
                <a:cubicBezTo>
                  <a:pt x="5109680" y="1069387"/>
                  <a:pt x="5118666" y="1110271"/>
                  <a:pt x="5135838" y="1143392"/>
                </a:cubicBezTo>
                <a:cubicBezTo>
                  <a:pt x="5166252" y="1202027"/>
                  <a:pt x="5193622" y="1263285"/>
                  <a:pt x="5266156" y="1289064"/>
                </a:cubicBezTo>
                <a:cubicBezTo>
                  <a:pt x="5238324" y="1323279"/>
                  <a:pt x="5215649" y="1311585"/>
                  <a:pt x="5195858" y="1298567"/>
                </a:cubicBezTo>
                <a:cubicBezTo>
                  <a:pt x="5143669" y="1263879"/>
                  <a:pt x="5093474" y="1226987"/>
                  <a:pt x="5041179" y="1192607"/>
                </a:cubicBezTo>
                <a:cubicBezTo>
                  <a:pt x="5007224" y="1170236"/>
                  <a:pt x="4975133" y="1142623"/>
                  <a:pt x="4918135" y="1145234"/>
                </a:cubicBezTo>
                <a:cubicBezTo>
                  <a:pt x="4935797" y="1231274"/>
                  <a:pt x="5007025" y="1262427"/>
                  <a:pt x="5060171" y="1300349"/>
                </a:cubicBezTo>
                <a:cubicBezTo>
                  <a:pt x="5126536" y="1347737"/>
                  <a:pt x="5152263" y="1413621"/>
                  <a:pt x="5184421" y="1487704"/>
                </a:cubicBezTo>
                <a:cubicBezTo>
                  <a:pt x="5122415" y="1489134"/>
                  <a:pt x="5103753" y="1435610"/>
                  <a:pt x="5058648" y="1427657"/>
                </a:cubicBezTo>
                <a:cubicBezTo>
                  <a:pt x="5053296" y="1435084"/>
                  <a:pt x="5045346" y="1445577"/>
                  <a:pt x="5045794" y="1446015"/>
                </a:cubicBezTo>
                <a:cubicBezTo>
                  <a:pt x="5106451" y="1496737"/>
                  <a:pt x="5117537" y="1568193"/>
                  <a:pt x="5101767" y="1647359"/>
                </a:cubicBezTo>
                <a:cubicBezTo>
                  <a:pt x="5093584" y="1688209"/>
                  <a:pt x="5115626" y="1706770"/>
                  <a:pt x="5135030" y="1731061"/>
                </a:cubicBezTo>
                <a:cubicBezTo>
                  <a:pt x="5203090" y="1816944"/>
                  <a:pt x="5278566" y="1897224"/>
                  <a:pt x="5321944" y="2003361"/>
                </a:cubicBezTo>
                <a:cubicBezTo>
                  <a:pt x="5239878" y="1971324"/>
                  <a:pt x="5191106" y="1897335"/>
                  <a:pt x="5107240" y="1850840"/>
                </a:cubicBezTo>
                <a:cubicBezTo>
                  <a:pt x="5146549" y="1965041"/>
                  <a:pt x="5224816" y="2036621"/>
                  <a:pt x="5290952" y="2116036"/>
                </a:cubicBezTo>
                <a:cubicBezTo>
                  <a:pt x="5321198" y="2152238"/>
                  <a:pt x="5345753" y="2195120"/>
                  <a:pt x="5388446" y="2220887"/>
                </a:cubicBezTo>
                <a:cubicBezTo>
                  <a:pt x="5403552" y="2230128"/>
                  <a:pt x="5428090" y="2247608"/>
                  <a:pt x="5403992" y="2273010"/>
                </a:cubicBezTo>
                <a:cubicBezTo>
                  <a:pt x="5383871" y="2294002"/>
                  <a:pt x="5363583" y="2281535"/>
                  <a:pt x="5345240" y="2269525"/>
                </a:cubicBezTo>
                <a:cubicBezTo>
                  <a:pt x="5301305" y="2240459"/>
                  <a:pt x="5249677" y="2227961"/>
                  <a:pt x="5181971" y="2212341"/>
                </a:cubicBezTo>
                <a:cubicBezTo>
                  <a:pt x="5210776" y="2304349"/>
                  <a:pt x="5323140" y="2305426"/>
                  <a:pt x="5342451" y="2399541"/>
                </a:cubicBezTo>
                <a:cubicBezTo>
                  <a:pt x="5276493" y="2399374"/>
                  <a:pt x="5240279" y="2358756"/>
                  <a:pt x="5193127" y="2341296"/>
                </a:cubicBezTo>
                <a:cubicBezTo>
                  <a:pt x="5150483" y="2325566"/>
                  <a:pt x="5134316" y="2337131"/>
                  <a:pt x="5128778" y="2384953"/>
                </a:cubicBezTo>
                <a:cubicBezTo>
                  <a:pt x="5120098" y="2459440"/>
                  <a:pt x="5082689" y="2490060"/>
                  <a:pt x="5024779" y="2455361"/>
                </a:cubicBezTo>
                <a:cubicBezTo>
                  <a:pt x="4971160" y="2423009"/>
                  <a:pt x="4955618" y="2448088"/>
                  <a:pt x="4957119" y="2492221"/>
                </a:cubicBezTo>
                <a:cubicBezTo>
                  <a:pt x="4957659" y="2508307"/>
                  <a:pt x="4955422" y="2522819"/>
                  <a:pt x="4951208" y="2536243"/>
                </a:cubicBezTo>
                <a:lnTo>
                  <a:pt x="4942986" y="2553582"/>
                </a:lnTo>
                <a:lnTo>
                  <a:pt x="0" y="2553582"/>
                </a:lnTo>
                <a:lnTo>
                  <a:pt x="10415" y="2540282"/>
                </a:lnTo>
                <a:cubicBezTo>
                  <a:pt x="21321" y="2529317"/>
                  <a:pt x="34083" y="2520126"/>
                  <a:pt x="50390" y="2514109"/>
                </a:cubicBezTo>
                <a:cubicBezTo>
                  <a:pt x="60150" y="2510393"/>
                  <a:pt x="69288" y="2504190"/>
                  <a:pt x="78593" y="2498362"/>
                </a:cubicBezTo>
                <a:cubicBezTo>
                  <a:pt x="79663" y="2490260"/>
                  <a:pt x="77016" y="2483287"/>
                  <a:pt x="68604" y="2478966"/>
                </a:cubicBezTo>
                <a:cubicBezTo>
                  <a:pt x="15119" y="2451323"/>
                  <a:pt x="33815" y="2412284"/>
                  <a:pt x="51592" y="2367344"/>
                </a:cubicBezTo>
                <a:cubicBezTo>
                  <a:pt x="73482" y="2311677"/>
                  <a:pt x="117178" y="2293901"/>
                  <a:pt x="167239" y="2281968"/>
                </a:cubicBezTo>
                <a:cubicBezTo>
                  <a:pt x="184333" y="2277976"/>
                  <a:pt x="204809" y="2283134"/>
                  <a:pt x="218700" y="2261009"/>
                </a:cubicBezTo>
                <a:cubicBezTo>
                  <a:pt x="202945" y="2233233"/>
                  <a:pt x="167661" y="2244301"/>
                  <a:pt x="144260" y="2232104"/>
                </a:cubicBezTo>
                <a:cubicBezTo>
                  <a:pt x="124982" y="2221882"/>
                  <a:pt x="89225" y="2216464"/>
                  <a:pt x="132450" y="2182200"/>
                </a:cubicBezTo>
                <a:cubicBezTo>
                  <a:pt x="145069" y="2172139"/>
                  <a:pt x="138401" y="2161211"/>
                  <a:pt x="128269" y="2157485"/>
                </a:cubicBezTo>
                <a:cubicBezTo>
                  <a:pt x="45771" y="2128357"/>
                  <a:pt x="114856" y="2054401"/>
                  <a:pt x="102768" y="2004430"/>
                </a:cubicBezTo>
                <a:cubicBezTo>
                  <a:pt x="99143" y="1990876"/>
                  <a:pt x="114661" y="1971808"/>
                  <a:pt x="128485" y="1969383"/>
                </a:cubicBezTo>
                <a:cubicBezTo>
                  <a:pt x="216478" y="1953355"/>
                  <a:pt x="255260" y="1875600"/>
                  <a:pt x="316632" y="1814867"/>
                </a:cubicBezTo>
                <a:cubicBezTo>
                  <a:pt x="286607" y="1778049"/>
                  <a:pt x="240843" y="1760915"/>
                  <a:pt x="204084" y="1732869"/>
                </a:cubicBezTo>
                <a:cubicBezTo>
                  <a:pt x="165873" y="1703815"/>
                  <a:pt x="170805" y="1689937"/>
                  <a:pt x="227085" y="1644378"/>
                </a:cubicBezTo>
                <a:cubicBezTo>
                  <a:pt x="135002" y="1609983"/>
                  <a:pt x="135002" y="1609983"/>
                  <a:pt x="194840" y="1531510"/>
                </a:cubicBezTo>
                <a:cubicBezTo>
                  <a:pt x="155738" y="1518118"/>
                  <a:pt x="147268" y="1431235"/>
                  <a:pt x="153201" y="1357062"/>
                </a:cubicBezTo>
                <a:lnTo>
                  <a:pt x="156754" y="1330318"/>
                </a:lnTo>
                <a:lnTo>
                  <a:pt x="158203" y="1327353"/>
                </a:lnTo>
                <a:cubicBezTo>
                  <a:pt x="164944" y="1313010"/>
                  <a:pt x="174305" y="1292418"/>
                  <a:pt x="183908" y="1271808"/>
                </a:cubicBezTo>
                <a:lnTo>
                  <a:pt x="192178" y="1254359"/>
                </a:lnTo>
                <a:lnTo>
                  <a:pt x="197963" y="1258870"/>
                </a:lnTo>
                <a:cubicBezTo>
                  <a:pt x="201319" y="1265759"/>
                  <a:pt x="204343" y="1269123"/>
                  <a:pt x="207082" y="1270177"/>
                </a:cubicBezTo>
                <a:cubicBezTo>
                  <a:pt x="215301" y="1273335"/>
                  <a:pt x="220953" y="1255680"/>
                  <a:pt x="225258" y="1249926"/>
                </a:cubicBezTo>
                <a:cubicBezTo>
                  <a:pt x="239225" y="1231830"/>
                  <a:pt x="229470" y="1215162"/>
                  <a:pt x="225383" y="1197822"/>
                </a:cubicBezTo>
                <a:cubicBezTo>
                  <a:pt x="223809" y="1191435"/>
                  <a:pt x="212069" y="1213060"/>
                  <a:pt x="198195" y="1241661"/>
                </a:cubicBezTo>
                <a:lnTo>
                  <a:pt x="192178" y="1254359"/>
                </a:lnTo>
                <a:lnTo>
                  <a:pt x="185425" y="1249095"/>
                </a:lnTo>
                <a:lnTo>
                  <a:pt x="194847" y="1225969"/>
                </a:lnTo>
                <a:cubicBezTo>
                  <a:pt x="218144" y="1169629"/>
                  <a:pt x="242658" y="1113997"/>
                  <a:pt x="248781" y="1110761"/>
                </a:cubicBezTo>
                <a:cubicBezTo>
                  <a:pt x="313786" y="1076283"/>
                  <a:pt x="321395" y="965784"/>
                  <a:pt x="418181" y="974220"/>
                </a:cubicBezTo>
                <a:cubicBezTo>
                  <a:pt x="461819" y="977818"/>
                  <a:pt x="495215" y="944914"/>
                  <a:pt x="532987" y="931088"/>
                </a:cubicBezTo>
                <a:cubicBezTo>
                  <a:pt x="664440" y="883526"/>
                  <a:pt x="768295" y="806734"/>
                  <a:pt x="846702" y="686183"/>
                </a:cubicBezTo>
                <a:cubicBezTo>
                  <a:pt x="868484" y="652881"/>
                  <a:pt x="913166" y="632329"/>
                  <a:pt x="946487" y="606427"/>
                </a:cubicBezTo>
                <a:cubicBezTo>
                  <a:pt x="943857" y="580742"/>
                  <a:pt x="867909" y="616319"/>
                  <a:pt x="909859" y="561037"/>
                </a:cubicBezTo>
                <a:cubicBezTo>
                  <a:pt x="941546" y="519374"/>
                  <a:pt x="991572" y="500749"/>
                  <a:pt x="1038549" y="483076"/>
                </a:cubicBezTo>
                <a:cubicBezTo>
                  <a:pt x="1092404" y="463016"/>
                  <a:pt x="1148626" y="449861"/>
                  <a:pt x="1187871" y="397948"/>
                </a:cubicBezTo>
                <a:cubicBezTo>
                  <a:pt x="1194206" y="389666"/>
                  <a:pt x="1884389" y="14461"/>
                  <a:pt x="2747400" y="406"/>
                </a:cubicBezTo>
                <a:close/>
              </a:path>
            </a:pathLst>
          </a:cu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248399" y="3124205"/>
            <a:ext cx="5105400" cy="3052757"/>
          </a:xfrm>
          <a:prstGeom prst="rect">
            <a:avLst/>
          </a:prstGeom>
        </p:spPr>
        <p:txBody>
          <a:bodyPr vert="horz" lIns="91440" tIns="45720" rIns="91440" bIns="45720" rtlCol="0">
            <a:normAutofit/>
          </a:bodyPr>
          <a:lstStyle/>
          <a:p>
            <a:pPr marL="0" indent="0">
              <a:spcBef>
                <a:spcPts val="1400"/>
              </a:spcBef>
              <a:buNone/>
            </a:pPr>
            <a:r>
              <a:rPr lang="en-US" sz="1700" dirty="0"/>
              <a:t>The following screenshots have 4 circles which indicate the launch sites; 1 located on the west coast of the USA (California) and 3 located on the east coast of the USA (Florida)</a:t>
            </a:r>
          </a:p>
          <a:p>
            <a:endParaRPr lang="en-US" sz="1700" dirty="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209276" y="6356350"/>
            <a:ext cx="1144524"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2">
            <a:extLst>
              <a:ext uri="{FF2B5EF4-FFF2-40B4-BE49-F238E27FC236}">
                <a16:creationId xmlns:a16="http://schemas.microsoft.com/office/drawing/2014/main" id="{99F1FFA9-D672-408C-9220-ADEEC6ABD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838201" y="365125"/>
            <a:ext cx="3816095" cy="19380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dirty="0">
                <a:solidFill>
                  <a:schemeClr val="tx1"/>
                </a:solidFill>
                <a:latin typeface="+mj-lt"/>
                <a:ea typeface="+mj-ea"/>
                <a:cs typeface="+mj-cs"/>
              </a:rPr>
              <a:t>Launch Outcome based on Launch Site</a:t>
            </a:r>
            <a:endParaRPr lang="en-US" sz="4400" kern="1200" dirty="0">
              <a:solidFill>
                <a:schemeClr val="tx1"/>
              </a:solidFill>
              <a:latin typeface="+mj-lt"/>
              <a:ea typeface="+mj-ea"/>
              <a:cs typeface="+mj-cs"/>
            </a:endParaRP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38201" y="2482589"/>
            <a:ext cx="3816096" cy="3694373"/>
          </a:xfrm>
          <a:prstGeom prst="rect">
            <a:avLst/>
          </a:prstGeom>
        </p:spPr>
        <p:txBody>
          <a:bodyPr vert="horz" lIns="91440" tIns="45720" rIns="91440" bIns="45720" rtlCol="0">
            <a:normAutofit/>
          </a:bodyPr>
          <a:lstStyle/>
          <a:p>
            <a:pPr>
              <a:spcBef>
                <a:spcPts val="1400"/>
              </a:spcBef>
            </a:pPr>
            <a:r>
              <a:rPr lang="en-US" sz="2000" dirty="0"/>
              <a:t>The following screenshots shows a cluster which indicate the number of markers given a general area</a:t>
            </a:r>
          </a:p>
          <a:p>
            <a:pPr>
              <a:spcBef>
                <a:spcPts val="1400"/>
              </a:spcBef>
            </a:pPr>
            <a:r>
              <a:rPr lang="en-US" sz="2000" dirty="0"/>
              <a:t>The 2</a:t>
            </a:r>
            <a:r>
              <a:rPr lang="en-US" sz="2000" baseline="30000" dirty="0"/>
              <a:t>nd</a:t>
            </a:r>
            <a:r>
              <a:rPr lang="en-US" sz="2000" dirty="0"/>
              <a:t> screenshot shows markers colored in red or green to indicate whether the landing of the first stage rocket was successful or not</a:t>
            </a:r>
          </a:p>
          <a:p>
            <a:pPr>
              <a:spcBef>
                <a:spcPts val="1400"/>
              </a:spcBef>
            </a:pPr>
            <a:endParaRPr lang="en-US" sz="2000" dirty="0"/>
          </a:p>
        </p:txBody>
      </p:sp>
      <p:pic>
        <p:nvPicPr>
          <p:cNvPr id="4" name="Picture 3">
            <a:extLst>
              <a:ext uri="{FF2B5EF4-FFF2-40B4-BE49-F238E27FC236}">
                <a16:creationId xmlns:a16="http://schemas.microsoft.com/office/drawing/2014/main" id="{CA5F8FE7-B950-3664-01CD-FEDECA5A5EBB}"/>
              </a:ext>
            </a:extLst>
          </p:cNvPr>
          <p:cNvPicPr>
            <a:picLocks noChangeAspect="1"/>
          </p:cNvPicPr>
          <p:nvPr/>
        </p:nvPicPr>
        <p:blipFill rotWithShape="1">
          <a:blip r:embed="rId2"/>
          <a:srcRect l="7388" r="3350" b="1"/>
          <a:stretch/>
        </p:blipFill>
        <p:spPr>
          <a:xfrm>
            <a:off x="4904316" y="-4"/>
            <a:ext cx="7287684" cy="3694372"/>
          </a:xfrm>
          <a:custGeom>
            <a:avLst/>
            <a:gdLst/>
            <a:ahLst/>
            <a:cxnLst/>
            <a:rect l="l" t="t" r="r" b="b"/>
            <a:pathLst>
              <a:path w="7287684" h="3694372">
                <a:moveTo>
                  <a:pt x="1047969" y="0"/>
                </a:moveTo>
                <a:lnTo>
                  <a:pt x="7287684" y="0"/>
                </a:lnTo>
                <a:lnTo>
                  <a:pt x="7287684" y="814388"/>
                </a:lnTo>
                <a:lnTo>
                  <a:pt x="7287684" y="3694372"/>
                </a:lnTo>
                <a:lnTo>
                  <a:pt x="471411" y="3694372"/>
                </a:lnTo>
                <a:lnTo>
                  <a:pt x="470992" y="3686621"/>
                </a:lnTo>
                <a:cubicBezTo>
                  <a:pt x="458999" y="3642419"/>
                  <a:pt x="427907" y="3602236"/>
                  <a:pt x="376383" y="3554015"/>
                </a:cubicBezTo>
                <a:cubicBezTo>
                  <a:pt x="315976" y="3500438"/>
                  <a:pt x="255568" y="3454003"/>
                  <a:pt x="170288" y="3407569"/>
                </a:cubicBezTo>
                <a:cubicBezTo>
                  <a:pt x="365723" y="3382565"/>
                  <a:pt x="163181" y="3296841"/>
                  <a:pt x="230695" y="3243263"/>
                </a:cubicBezTo>
                <a:cubicBezTo>
                  <a:pt x="369276" y="3221831"/>
                  <a:pt x="479431" y="3393282"/>
                  <a:pt x="667759" y="3343275"/>
                </a:cubicBezTo>
                <a:cubicBezTo>
                  <a:pt x="440344" y="3196828"/>
                  <a:pt x="184501" y="3150393"/>
                  <a:pt x="17493" y="2953940"/>
                </a:cubicBezTo>
                <a:cubicBezTo>
                  <a:pt x="56580" y="2911078"/>
                  <a:pt x="95667" y="2953940"/>
                  <a:pt x="127647" y="2936081"/>
                </a:cubicBezTo>
                <a:cubicBezTo>
                  <a:pt x="127647" y="2925365"/>
                  <a:pt x="500751" y="2993232"/>
                  <a:pt x="522071" y="2714625"/>
                </a:cubicBezTo>
                <a:cubicBezTo>
                  <a:pt x="529178" y="2714625"/>
                  <a:pt x="536285" y="2714625"/>
                  <a:pt x="543391" y="2703909"/>
                </a:cubicBezTo>
                <a:cubicBezTo>
                  <a:pt x="582478" y="2664619"/>
                  <a:pt x="546945" y="2571750"/>
                  <a:pt x="610905" y="2564606"/>
                </a:cubicBezTo>
                <a:cubicBezTo>
                  <a:pt x="681973" y="2557462"/>
                  <a:pt x="749487" y="2525315"/>
                  <a:pt x="824107" y="2543175"/>
                </a:cubicBezTo>
                <a:cubicBezTo>
                  <a:pt x="880961" y="2557462"/>
                  <a:pt x="941368" y="2575322"/>
                  <a:pt x="1001776" y="2575322"/>
                </a:cubicBezTo>
                <a:cubicBezTo>
                  <a:pt x="1065736" y="2575322"/>
                  <a:pt x="1154570" y="2696766"/>
                  <a:pt x="1193658" y="2536031"/>
                </a:cubicBezTo>
                <a:cubicBezTo>
                  <a:pt x="1193658" y="2528888"/>
                  <a:pt x="1303812" y="2546747"/>
                  <a:pt x="1364219" y="2553891"/>
                </a:cubicBezTo>
                <a:cubicBezTo>
                  <a:pt x="1413966" y="2561035"/>
                  <a:pt x="1474374" y="2593181"/>
                  <a:pt x="1509907" y="2528888"/>
                </a:cubicBezTo>
                <a:cubicBezTo>
                  <a:pt x="1527674" y="2489596"/>
                  <a:pt x="1442393" y="2418159"/>
                  <a:pt x="1367772" y="2411015"/>
                </a:cubicBezTo>
                <a:cubicBezTo>
                  <a:pt x="1300259" y="2403872"/>
                  <a:pt x="1232745" y="2396728"/>
                  <a:pt x="1168784" y="2411015"/>
                </a:cubicBezTo>
                <a:cubicBezTo>
                  <a:pt x="1090610" y="2428875"/>
                  <a:pt x="1047969" y="2400300"/>
                  <a:pt x="1026649" y="2336007"/>
                </a:cubicBezTo>
                <a:cubicBezTo>
                  <a:pt x="1001776" y="2268141"/>
                  <a:pt x="955582" y="2232422"/>
                  <a:pt x="891621" y="2200275"/>
                </a:cubicBezTo>
                <a:cubicBezTo>
                  <a:pt x="735273" y="2121694"/>
                  <a:pt x="586032" y="2028825"/>
                  <a:pt x="415470" y="1982390"/>
                </a:cubicBezTo>
                <a:cubicBezTo>
                  <a:pt x="383490" y="1975246"/>
                  <a:pt x="344403" y="1960959"/>
                  <a:pt x="330189" y="1900238"/>
                </a:cubicBezTo>
                <a:cubicBezTo>
                  <a:pt x="792127" y="1993106"/>
                  <a:pt x="1211424" y="2232422"/>
                  <a:pt x="1687576" y="2218135"/>
                </a:cubicBezTo>
                <a:cubicBezTo>
                  <a:pt x="1559654" y="2143125"/>
                  <a:pt x="1406860" y="2139554"/>
                  <a:pt x="1268278" y="2085975"/>
                </a:cubicBezTo>
                <a:cubicBezTo>
                  <a:pt x="1367772" y="2046685"/>
                  <a:pt x="1460160" y="2089547"/>
                  <a:pt x="1552548" y="2110978"/>
                </a:cubicBezTo>
                <a:cubicBezTo>
                  <a:pt x="1630722" y="2128837"/>
                  <a:pt x="1701789" y="2132410"/>
                  <a:pt x="1708896" y="2021681"/>
                </a:cubicBezTo>
                <a:cubicBezTo>
                  <a:pt x="1708896" y="2010965"/>
                  <a:pt x="1708896" y="2003821"/>
                  <a:pt x="1708896" y="1993106"/>
                </a:cubicBezTo>
                <a:cubicBezTo>
                  <a:pt x="1680469" y="1946672"/>
                  <a:pt x="1641382" y="1925240"/>
                  <a:pt x="1591635" y="1910953"/>
                </a:cubicBezTo>
                <a:cubicBezTo>
                  <a:pt x="1563208" y="1903809"/>
                  <a:pt x="1524121" y="1889522"/>
                  <a:pt x="1524121" y="1857375"/>
                </a:cubicBezTo>
                <a:cubicBezTo>
                  <a:pt x="1527674" y="1735931"/>
                  <a:pt x="1431733" y="1700212"/>
                  <a:pt x="1339346" y="1664493"/>
                </a:cubicBezTo>
                <a:cubicBezTo>
                  <a:pt x="1389093" y="1603772"/>
                  <a:pt x="1431733" y="1646635"/>
                  <a:pt x="1470820" y="1643062"/>
                </a:cubicBezTo>
                <a:cubicBezTo>
                  <a:pt x="1495694" y="1639491"/>
                  <a:pt x="1520567" y="1635919"/>
                  <a:pt x="1520567" y="1603772"/>
                </a:cubicBezTo>
                <a:cubicBezTo>
                  <a:pt x="1520567" y="1578769"/>
                  <a:pt x="1509907" y="1546622"/>
                  <a:pt x="1485034" y="1546622"/>
                </a:cubicBezTo>
                <a:cubicBezTo>
                  <a:pt x="1328686" y="1543050"/>
                  <a:pt x="1239851" y="1371600"/>
                  <a:pt x="1076396" y="1371600"/>
                </a:cubicBezTo>
                <a:cubicBezTo>
                  <a:pt x="976902" y="1371600"/>
                  <a:pt x="1126144" y="1275159"/>
                  <a:pt x="1044416" y="1235869"/>
                </a:cubicBezTo>
                <a:cubicBezTo>
                  <a:pt x="1026649" y="1225153"/>
                  <a:pt x="1094163" y="1210866"/>
                  <a:pt x="1122590" y="1214437"/>
                </a:cubicBezTo>
                <a:cubicBezTo>
                  <a:pt x="1151017" y="1218009"/>
                  <a:pt x="1175891" y="1243013"/>
                  <a:pt x="1211424" y="1225153"/>
                </a:cubicBezTo>
                <a:cubicBezTo>
                  <a:pt x="1229191" y="1160860"/>
                  <a:pt x="1182997" y="1135856"/>
                  <a:pt x="1140357" y="1117997"/>
                </a:cubicBezTo>
                <a:cubicBezTo>
                  <a:pt x="1047969" y="1075135"/>
                  <a:pt x="955582" y="1025129"/>
                  <a:pt x="852534" y="1010841"/>
                </a:cubicBezTo>
                <a:cubicBezTo>
                  <a:pt x="817001" y="1007269"/>
                  <a:pt x="795680" y="989409"/>
                  <a:pt x="799234" y="953690"/>
                </a:cubicBezTo>
                <a:cubicBezTo>
                  <a:pt x="806340" y="907256"/>
                  <a:pt x="841874" y="921544"/>
                  <a:pt x="870301" y="925115"/>
                </a:cubicBezTo>
                <a:cubicBezTo>
                  <a:pt x="888068" y="928688"/>
                  <a:pt x="905835" y="939403"/>
                  <a:pt x="923602" y="914400"/>
                </a:cubicBezTo>
                <a:cubicBezTo>
                  <a:pt x="611794" y="724198"/>
                  <a:pt x="409919" y="684684"/>
                  <a:pt x="132090" y="589415"/>
                </a:cubicBezTo>
                <a:lnTo>
                  <a:pt x="31922" y="552917"/>
                </a:lnTo>
                <a:lnTo>
                  <a:pt x="26859" y="541335"/>
                </a:lnTo>
                <a:cubicBezTo>
                  <a:pt x="20137" y="534929"/>
                  <a:pt x="8953" y="532232"/>
                  <a:pt x="0" y="527681"/>
                </a:cubicBezTo>
                <a:cubicBezTo>
                  <a:pt x="5969" y="516305"/>
                  <a:pt x="7617" y="502963"/>
                  <a:pt x="17905" y="493550"/>
                </a:cubicBezTo>
                <a:cubicBezTo>
                  <a:pt x="23947" y="488022"/>
                  <a:pt x="35344" y="487159"/>
                  <a:pt x="44763" y="486724"/>
                </a:cubicBezTo>
                <a:lnTo>
                  <a:pt x="165722" y="483650"/>
                </a:lnTo>
                <a:lnTo>
                  <a:pt x="193385" y="498723"/>
                </a:lnTo>
                <a:cubicBezTo>
                  <a:pt x="210263" y="511671"/>
                  <a:pt x="227142" y="525066"/>
                  <a:pt x="315976" y="535781"/>
                </a:cubicBezTo>
                <a:cubicBezTo>
                  <a:pt x="401257" y="546497"/>
                  <a:pt x="479431" y="582216"/>
                  <a:pt x="575372" y="525066"/>
                </a:cubicBezTo>
                <a:cubicBezTo>
                  <a:pt x="639332" y="485775"/>
                  <a:pt x="742380" y="528637"/>
                  <a:pt x="820554" y="560785"/>
                </a:cubicBezTo>
                <a:cubicBezTo>
                  <a:pt x="884515" y="589360"/>
                  <a:pt x="948475" y="596503"/>
                  <a:pt x="1033756" y="560785"/>
                </a:cubicBezTo>
                <a:cubicBezTo>
                  <a:pt x="955582" y="539354"/>
                  <a:pt x="895175" y="521494"/>
                  <a:pt x="834767" y="507206"/>
                </a:cubicBezTo>
                <a:cubicBezTo>
                  <a:pt x="785020" y="496491"/>
                  <a:pt x="756593" y="471488"/>
                  <a:pt x="760147" y="417909"/>
                </a:cubicBezTo>
                <a:cubicBezTo>
                  <a:pt x="760147" y="389334"/>
                  <a:pt x="749487" y="350044"/>
                  <a:pt x="785020" y="335757"/>
                </a:cubicBezTo>
                <a:cubicBezTo>
                  <a:pt x="813447" y="321469"/>
                  <a:pt x="852534" y="335757"/>
                  <a:pt x="866748" y="360759"/>
                </a:cubicBezTo>
                <a:cubicBezTo>
                  <a:pt x="884515" y="407194"/>
                  <a:pt x="902281" y="450056"/>
                  <a:pt x="962689" y="453629"/>
                </a:cubicBezTo>
                <a:cubicBezTo>
                  <a:pt x="1044416" y="460771"/>
                  <a:pt x="998222" y="432197"/>
                  <a:pt x="984009" y="396478"/>
                </a:cubicBezTo>
                <a:cubicBezTo>
                  <a:pt x="969795" y="357188"/>
                  <a:pt x="1012436" y="346472"/>
                  <a:pt x="1040863" y="353615"/>
                </a:cubicBezTo>
                <a:cubicBezTo>
                  <a:pt x="1147464" y="385763"/>
                  <a:pt x="1257618" y="328613"/>
                  <a:pt x="1367772" y="375047"/>
                </a:cubicBezTo>
                <a:cubicBezTo>
                  <a:pt x="1339346" y="260747"/>
                  <a:pt x="1278938" y="210741"/>
                  <a:pt x="1151017" y="192881"/>
                </a:cubicBezTo>
                <a:cubicBezTo>
                  <a:pt x="1104823" y="189310"/>
                  <a:pt x="1055076" y="196453"/>
                  <a:pt x="1012436" y="164306"/>
                </a:cubicBezTo>
                <a:cubicBezTo>
                  <a:pt x="987562" y="146447"/>
                  <a:pt x="962689" y="125016"/>
                  <a:pt x="980456" y="89297"/>
                </a:cubicBezTo>
                <a:cubicBezTo>
                  <a:pt x="991116" y="64294"/>
                  <a:pt x="1019542" y="64294"/>
                  <a:pt x="1044416" y="71437"/>
                </a:cubicBezTo>
                <a:cubicBezTo>
                  <a:pt x="1147464" y="110728"/>
                  <a:pt x="1257618" y="121444"/>
                  <a:pt x="1364219" y="135731"/>
                </a:cubicBezTo>
                <a:cubicBezTo>
                  <a:pt x="1381986" y="139303"/>
                  <a:pt x="1399753" y="146447"/>
                  <a:pt x="1417520" y="110728"/>
                </a:cubicBezTo>
                <a:cubicBezTo>
                  <a:pt x="1293152" y="78581"/>
                  <a:pt x="1172337" y="35719"/>
                  <a:pt x="1047969" y="0"/>
                </a:cubicBezTo>
                <a:close/>
              </a:path>
            </a:pathLst>
          </a:custGeom>
        </p:spPr>
      </p:pic>
      <p:pic>
        <p:nvPicPr>
          <p:cNvPr id="7" name="Picture 6">
            <a:extLst>
              <a:ext uri="{FF2B5EF4-FFF2-40B4-BE49-F238E27FC236}">
                <a16:creationId xmlns:a16="http://schemas.microsoft.com/office/drawing/2014/main" id="{0EB1FB64-CF7E-7B30-0C2C-95B4FBDB5F81}"/>
              </a:ext>
            </a:extLst>
          </p:cNvPr>
          <p:cNvPicPr>
            <a:picLocks noChangeAspect="1"/>
          </p:cNvPicPr>
          <p:nvPr/>
        </p:nvPicPr>
        <p:blipFill rotWithShape="1">
          <a:blip r:embed="rId3"/>
          <a:srcRect t="39288" b="16512"/>
          <a:stretch/>
        </p:blipFill>
        <p:spPr>
          <a:xfrm>
            <a:off x="4726728" y="3802961"/>
            <a:ext cx="7472381" cy="3055043"/>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515600" y="6356350"/>
            <a:ext cx="838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FFFFFF"/>
                </a:solidFill>
                <a:latin typeface="+mn-lt"/>
              </a:rPr>
              <a:pPr>
                <a:spcAft>
                  <a:spcPts val="600"/>
                </a:spcAft>
              </a:pPr>
              <a:t>39</a:t>
            </a:fld>
            <a:endParaRPr lang="en-US" sz="1200">
              <a:solidFill>
                <a:srgbClr val="FFFFFF"/>
              </a:solidFill>
              <a:latin typeface="+mn-lt"/>
            </a:endParaRPr>
          </a:p>
        </p:txBody>
      </p:sp>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6EFD3D9-44F0-4267-BCC1-1613E79D8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6">
            <a:extLst>
              <a:ext uri="{FF2B5EF4-FFF2-40B4-BE49-F238E27FC236}">
                <a16:creationId xmlns:a16="http://schemas.microsoft.com/office/drawing/2014/main" id="{A779A851-95D6-41AF-937A-B0E4B7F6F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7">
            <a:extLst>
              <a:ext uri="{FF2B5EF4-FFF2-40B4-BE49-F238E27FC236}">
                <a16:creationId xmlns:a16="http://schemas.microsoft.com/office/drawing/2014/main" id="{953FB2E7-B6CB-429C-81EB-D9516D6D5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Shape 29">
            <a:extLst>
              <a:ext uri="{FF2B5EF4-FFF2-40B4-BE49-F238E27FC236}">
                <a16:creationId xmlns:a16="http://schemas.microsoft.com/office/drawing/2014/main" id="{2EC40DB1-B719-4A13-9A4D-0966B4B27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621" y="636723"/>
            <a:ext cx="4000062" cy="5257799"/>
          </a:xfrm>
          <a:custGeom>
            <a:avLst/>
            <a:gdLst>
              <a:gd name="connsiteX0" fmla="*/ 0 w 4634682"/>
              <a:gd name="connsiteY0" fmla="*/ 0 h 5257799"/>
              <a:gd name="connsiteX1" fmla="*/ 4634682 w 4634682"/>
              <a:gd name="connsiteY1" fmla="*/ 0 h 5257799"/>
              <a:gd name="connsiteX2" fmla="*/ 4634682 w 4634682"/>
              <a:gd name="connsiteY2" fmla="*/ 5257799 h 5257799"/>
              <a:gd name="connsiteX3" fmla="*/ 0 w 4634682"/>
              <a:gd name="connsiteY3" fmla="*/ 5257799 h 5257799"/>
            </a:gdLst>
            <a:ahLst/>
            <a:cxnLst>
              <a:cxn ang="0">
                <a:pos x="connsiteX0" y="connsiteY0"/>
              </a:cxn>
              <a:cxn ang="0">
                <a:pos x="connsiteX1" y="connsiteY1"/>
              </a:cxn>
              <a:cxn ang="0">
                <a:pos x="connsiteX2" y="connsiteY2"/>
              </a:cxn>
              <a:cxn ang="0">
                <a:pos x="connsiteX3" y="connsiteY3"/>
              </a:cxn>
            </a:cxnLst>
            <a:rect l="l" t="t" r="r" b="b"/>
            <a:pathLst>
              <a:path w="4634682" h="5257799">
                <a:moveTo>
                  <a:pt x="0" y="0"/>
                </a:moveTo>
                <a:lnTo>
                  <a:pt x="4634682" y="0"/>
                </a:lnTo>
                <a:lnTo>
                  <a:pt x="4634682" y="5257799"/>
                </a:lnTo>
                <a:lnTo>
                  <a:pt x="0" y="525779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934872" y="982272"/>
            <a:ext cx="3388419" cy="45609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Introduction</a:t>
            </a:r>
          </a:p>
        </p:txBody>
      </p:sp>
      <p:sp>
        <p:nvSpPr>
          <p:cNvPr id="32" name="Rectangle 8">
            <a:extLst>
              <a:ext uri="{FF2B5EF4-FFF2-40B4-BE49-F238E27FC236}">
                <a16:creationId xmlns:a16="http://schemas.microsoft.com/office/drawing/2014/main" id="{82211336-CFF3-412D-868A-6679C1004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01782" y="1352302"/>
            <a:ext cx="6655597"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5221862" y="1719618"/>
            <a:ext cx="5948831" cy="433462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1900">
                <a:solidFill>
                  <a:srgbClr val="FEFFFF"/>
                </a:solidFill>
                <a:latin typeface="+mn-lt"/>
              </a:rPr>
              <a:t>SpaceX is able to conduct rocket launches at competitively low prices due to the fact that they are sometimes able to reuse the first stage rocket. The first stage rocket is the main rocket which sends the fairing and second stage rocket into orbit. The fairing contains the payload, and the second stage rocket helps guide the fairing once in orbit. The first stage of the rocket is significantly larger than the other two components, which results in bearing most of the costs due to the resources it requires.</a:t>
            </a:r>
          </a:p>
          <a:p>
            <a:pPr>
              <a:spcBef>
                <a:spcPts val="1400"/>
              </a:spcBef>
              <a:buFont typeface="Arial" panose="020B0604020202020204" pitchFamily="34" charset="0"/>
              <a:buChar char="•"/>
            </a:pPr>
            <a:r>
              <a:rPr lang="en-US" sz="1900">
                <a:solidFill>
                  <a:srgbClr val="FEFFFF"/>
                </a:solidFill>
                <a:latin typeface="+mn-lt"/>
              </a:rPr>
              <a:t>By determining the probability of a successful salvage of the first stage rocket, the costs can be calculated for a given launch. A successful salvage results in cost savings since the rocket can be reused for future launches rather than making a new first stage rocket.</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0707624" y="6175188"/>
            <a:ext cx="685800" cy="320040"/>
          </a:xfrm>
        </p:spPr>
        <p:txBody>
          <a:bodyPr vert="horz" lIns="91440" tIns="45720" rIns="91440" bIns="45720" rtlCol="0" anchor="ctr">
            <a:normAutofit/>
          </a:bodyPr>
          <a:lstStyle/>
          <a:p>
            <a:pPr>
              <a:spcAft>
                <a:spcPts val="600"/>
              </a:spcAft>
            </a:pPr>
            <a:fld id="{5075537C-CA84-1446-933C-8E9D027F9201}" type="slidenum">
              <a:rPr lang="en-US" sz="1000">
                <a:solidFill>
                  <a:srgbClr val="FFFFFF"/>
                </a:solidFill>
                <a:latin typeface="+mn-lt"/>
              </a:rPr>
              <a:pPr>
                <a:spcAft>
                  <a:spcPts val="600"/>
                </a:spcAft>
              </a:pPr>
              <a:t>4</a:t>
            </a:fld>
            <a:endParaRPr lang="en-US" sz="1000">
              <a:solidFill>
                <a:srgbClr val="FFFFFF"/>
              </a:solidFill>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4C97452-C78A-4701-B8AB-ABFE63D5BEDE}"/>
              </a:ext>
            </a:extLst>
          </p:cNvPr>
          <p:cNvSpPr txBox="1">
            <a:spLocks/>
          </p:cNvSpPr>
          <p:nvPr/>
        </p:nvSpPr>
        <p:spPr>
          <a:xfrm>
            <a:off x="481013" y="3752849"/>
            <a:ext cx="3290887" cy="2452687"/>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dirty="0">
                <a:solidFill>
                  <a:schemeClr val="tx1"/>
                </a:solidFill>
                <a:latin typeface="+mj-lt"/>
                <a:ea typeface="+mj-ea"/>
                <a:cs typeface="+mj-cs"/>
              </a:rPr>
              <a:t>Major Geographical Elements’ Proximity to Launch Sites</a:t>
            </a:r>
          </a:p>
        </p:txBody>
      </p:sp>
      <p:pic>
        <p:nvPicPr>
          <p:cNvPr id="4" name="Picture 3">
            <a:extLst>
              <a:ext uri="{FF2B5EF4-FFF2-40B4-BE49-F238E27FC236}">
                <a16:creationId xmlns:a16="http://schemas.microsoft.com/office/drawing/2014/main" id="{3C3ED23E-7607-3E7B-4DE5-D36A3217CAF9}"/>
              </a:ext>
            </a:extLst>
          </p:cNvPr>
          <p:cNvPicPr>
            <a:picLocks noChangeAspect="1"/>
          </p:cNvPicPr>
          <p:nvPr/>
        </p:nvPicPr>
        <p:blipFill rotWithShape="1">
          <a:blip r:embed="rId2"/>
          <a:srcRect t="15020" b="5929"/>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223982" y="3752850"/>
            <a:ext cx="7485413" cy="2452687"/>
          </a:xfrm>
          <a:prstGeom prst="rect">
            <a:avLst/>
          </a:prstGeom>
        </p:spPr>
        <p:txBody>
          <a:bodyPr vert="horz" lIns="91440" tIns="45720" rIns="91440" bIns="45720" rtlCol="0" anchor="ctr">
            <a:normAutofit/>
          </a:bodyPr>
          <a:lstStyle/>
          <a:p>
            <a:pPr>
              <a:spcBef>
                <a:spcPts val="1400"/>
              </a:spcBef>
            </a:pPr>
            <a:r>
              <a:rPr lang="en-US" sz="1700" dirty="0"/>
              <a:t>The following map has blue lines pointing towards the nearest major coastline, roadway, rail, and city. </a:t>
            </a:r>
          </a:p>
          <a:p>
            <a:pPr lvl="1">
              <a:spcBef>
                <a:spcPts val="1400"/>
              </a:spcBef>
            </a:pPr>
            <a:r>
              <a:rPr lang="en-US" sz="1300" dirty="0"/>
              <a:t>At the end of each line, there is the distance from the SLC-40 Launch Area</a:t>
            </a:r>
          </a:p>
          <a:p>
            <a:pPr>
              <a:spcBef>
                <a:spcPts val="1400"/>
              </a:spcBef>
            </a:pPr>
            <a:endParaRPr lang="en-US" sz="1700" dirty="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64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lumMod val="75000"/>
                    <a:lumOff val="25000"/>
                  </a:schemeClr>
                </a:solidFill>
                <a:latin typeface="Calibri" panose="020F0502020204030204"/>
              </a:rPr>
              <a:pPr>
                <a:spcAft>
                  <a:spcPts val="600"/>
                </a:spcAft>
                <a:defRPr/>
              </a:pPr>
              <a:t>40</a:t>
            </a:fld>
            <a:endParaRPr lang="en-US" sz="12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85016AEC-0320-4ED0-8ECB-FE11DDDFE1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1349531" y="4233675"/>
            <a:ext cx="4424430" cy="20157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chemeClr val="tx1"/>
                </a:solidFill>
                <a:latin typeface="+mj-lt"/>
                <a:ea typeface="+mj-ea"/>
                <a:cs typeface="+mj-cs"/>
              </a:rPr>
              <a:t>Total Successful Launches by Site</a:t>
            </a:r>
            <a:endParaRPr lang="en-US" kern="1200">
              <a:solidFill>
                <a:schemeClr val="tx1"/>
              </a:solidFill>
              <a:latin typeface="+mj-lt"/>
              <a:ea typeface="+mj-ea"/>
              <a:cs typeface="+mj-cs"/>
            </a:endParaRPr>
          </a:p>
        </p:txBody>
      </p:sp>
      <p:sp>
        <p:nvSpPr>
          <p:cNvPr id="26" name="Rectangle 25">
            <a:extLst>
              <a:ext uri="{FF2B5EF4-FFF2-40B4-BE49-F238E27FC236}">
                <a16:creationId xmlns:a16="http://schemas.microsoft.com/office/drawing/2014/main" id="{C70C3B59-DE2C-4611-8148-812575C5C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0" y="978408"/>
            <a:ext cx="722376" cy="603504"/>
          </a:xfrm>
        </p:spPr>
        <p:txBody>
          <a:bodyPr vert="horz" lIns="91440" tIns="45720" rIns="91440" bIns="45720" rtlCol="0" anchor="ctr">
            <a:normAutofit/>
          </a:bodyPr>
          <a:lstStyle/>
          <a:p>
            <a:pPr>
              <a:spcAft>
                <a:spcPts val="600"/>
              </a:spcAft>
              <a:defRPr/>
            </a:pPr>
            <a:fld id="{5075537C-CA84-1446-933C-8E9D027F9201}" type="slidenum">
              <a:rPr lang="en-US" sz="3200">
                <a:solidFill>
                  <a:srgbClr val="FFFFFF"/>
                </a:solidFill>
                <a:latin typeface="+mn-lt"/>
              </a:rPr>
              <a:pPr>
                <a:spcAft>
                  <a:spcPts val="600"/>
                </a:spcAft>
                <a:defRPr/>
              </a:pPr>
              <a:t>42</a:t>
            </a:fld>
            <a:endParaRPr lang="en-US" sz="3200">
              <a:solidFill>
                <a:srgbClr val="FFFFFF"/>
              </a:solidFill>
              <a:latin typeface="+mn-lt"/>
            </a:endParaRPr>
          </a:p>
        </p:txBody>
      </p:sp>
      <p:pic>
        <p:nvPicPr>
          <p:cNvPr id="10" name="Picture 9">
            <a:extLst>
              <a:ext uri="{FF2B5EF4-FFF2-40B4-BE49-F238E27FC236}">
                <a16:creationId xmlns:a16="http://schemas.microsoft.com/office/drawing/2014/main" id="{2A1869AE-F8B4-BC9E-F009-103221F21F9A}"/>
              </a:ext>
            </a:extLst>
          </p:cNvPr>
          <p:cNvPicPr>
            <a:picLocks noChangeAspect="1"/>
          </p:cNvPicPr>
          <p:nvPr/>
        </p:nvPicPr>
        <p:blipFill>
          <a:blip r:embed="rId2"/>
          <a:stretch>
            <a:fillRect/>
          </a:stretch>
        </p:blipFill>
        <p:spPr>
          <a:xfrm>
            <a:off x="1349531" y="905630"/>
            <a:ext cx="9973956" cy="3042056"/>
          </a:xfrm>
          <a:prstGeom prst="rect">
            <a:avLst/>
          </a:prstGeom>
          <a:effectLst>
            <a:outerShdw blurRad="406400" dist="317500" dir="5400000" sx="89000" sy="89000" rotWithShape="0">
              <a:prstClr val="black">
                <a:alpha val="15000"/>
              </a:prstClr>
            </a:outerShdw>
          </a:effectLst>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417733" y="4212709"/>
            <a:ext cx="5160457" cy="2036742"/>
          </a:xfrm>
          <a:prstGeom prst="rect">
            <a:avLst/>
          </a:prstGeom>
        </p:spPr>
        <p:txBody>
          <a:bodyPr vert="horz" lIns="91440" tIns="45720" rIns="91440" bIns="45720" rtlCol="0" anchor="ctr">
            <a:normAutofit/>
          </a:bodyPr>
          <a:lstStyle/>
          <a:p>
            <a:pPr>
              <a:spcBef>
                <a:spcPts val="1400"/>
              </a:spcBef>
            </a:pPr>
            <a:r>
              <a:rPr lang="en-US" sz="2000" dirty="0"/>
              <a:t>Out of all the successful landings, LC-39A had the most successes while SLC-40 had the least</a:t>
            </a:r>
          </a:p>
          <a:p>
            <a:pPr lvl="1">
              <a:spcBef>
                <a:spcPts val="1400"/>
              </a:spcBef>
            </a:pPr>
            <a:r>
              <a:rPr lang="en-US" sz="1600" dirty="0"/>
              <a:t>However, this only counts which launch site had the most successful launches out of the total successful launches; not necessarily which one is most </a:t>
            </a:r>
            <a:r>
              <a:rPr lang="en-US" sz="1600" dirty="0" err="1"/>
              <a:t>sucessful</a:t>
            </a:r>
            <a:endParaRPr lang="en-US" sz="1600" dirty="0"/>
          </a:p>
          <a:p>
            <a:pPr>
              <a:spcBef>
                <a:spcPts val="1400"/>
              </a:spcBef>
            </a:pPr>
            <a:endParaRPr lang="en-US" sz="2000" dirty="0"/>
          </a:p>
        </p:txBody>
      </p:sp>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B3A2D1A-45FC-4F95-B150-1C13EF2F6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9C3C864-C625-4883-B868-9A4C470F4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291" y="3296652"/>
            <a:ext cx="12202113" cy="3561346"/>
          </a:xfrm>
          <a:custGeom>
            <a:avLst/>
            <a:gdLst>
              <a:gd name="connsiteX0" fmla="*/ 0 w 12202113"/>
              <a:gd name="connsiteY0" fmla="*/ 3188466 h 3188466"/>
              <a:gd name="connsiteX1" fmla="*/ 10116 w 12202113"/>
              <a:gd name="connsiteY1" fmla="*/ 2657641 h 3188466"/>
              <a:gd name="connsiteX2" fmla="*/ 10116 w 12202113"/>
              <a:gd name="connsiteY2" fmla="*/ 0 h 3188466"/>
              <a:gd name="connsiteX3" fmla="*/ 12202113 w 12202113"/>
              <a:gd name="connsiteY3" fmla="*/ 0 h 3188466"/>
              <a:gd name="connsiteX4" fmla="*/ 12202113 w 12202113"/>
              <a:gd name="connsiteY4" fmla="*/ 2879832 h 3188466"/>
              <a:gd name="connsiteX5" fmla="*/ 12198167 w 12202113"/>
              <a:gd name="connsiteY5" fmla="*/ 2880360 h 3188466"/>
              <a:gd name="connsiteX6" fmla="*/ 12122128 w 12202113"/>
              <a:gd name="connsiteY6" fmla="*/ 2887194 h 3188466"/>
              <a:gd name="connsiteX7" fmla="*/ 12028868 w 12202113"/>
              <a:gd name="connsiteY7" fmla="*/ 2911786 h 3188466"/>
              <a:gd name="connsiteX8" fmla="*/ 11995238 w 12202113"/>
              <a:gd name="connsiteY8" fmla="*/ 2914090 h 3188466"/>
              <a:gd name="connsiteX9" fmla="*/ 11996460 w 12202113"/>
              <a:gd name="connsiteY9" fmla="*/ 2918442 h 3188466"/>
              <a:gd name="connsiteX10" fmla="*/ 11983968 w 12202113"/>
              <a:gd name="connsiteY10" fmla="*/ 2918762 h 3188466"/>
              <a:gd name="connsiteX11" fmla="*/ 11956084 w 12202113"/>
              <a:gd name="connsiteY11" fmla="*/ 2918868 h 3188466"/>
              <a:gd name="connsiteX12" fmla="*/ 11872586 w 12202113"/>
              <a:gd name="connsiteY12" fmla="*/ 2920076 h 3188466"/>
              <a:gd name="connsiteX13" fmla="*/ 11849804 w 12202113"/>
              <a:gd name="connsiteY13" fmla="*/ 2928420 h 3188466"/>
              <a:gd name="connsiteX14" fmla="*/ 11828254 w 12202113"/>
              <a:gd name="connsiteY14" fmla="*/ 2928551 h 3188466"/>
              <a:gd name="connsiteX15" fmla="*/ 11703277 w 12202113"/>
              <a:gd name="connsiteY15" fmla="*/ 2939735 h 3188466"/>
              <a:gd name="connsiteX16" fmla="*/ 11686094 w 12202113"/>
              <a:gd name="connsiteY16" fmla="*/ 2940570 h 3188466"/>
              <a:gd name="connsiteX17" fmla="*/ 11676788 w 12202113"/>
              <a:gd name="connsiteY17" fmla="*/ 2944321 h 3188466"/>
              <a:gd name="connsiteX18" fmla="*/ 11643464 w 12202113"/>
              <a:gd name="connsiteY18" fmla="*/ 2945066 h 3188466"/>
              <a:gd name="connsiteX19" fmla="*/ 11641922 w 12202113"/>
              <a:gd name="connsiteY19" fmla="*/ 2947200 h 3188466"/>
              <a:gd name="connsiteX20" fmla="*/ 11532386 w 12202113"/>
              <a:gd name="connsiteY20" fmla="*/ 2965529 h 3188466"/>
              <a:gd name="connsiteX21" fmla="*/ 11513619 w 12202113"/>
              <a:gd name="connsiteY21" fmla="*/ 2968556 h 3188466"/>
              <a:gd name="connsiteX22" fmla="*/ 11497404 w 12202113"/>
              <a:gd name="connsiteY22" fmla="*/ 2967639 h 3188466"/>
              <a:gd name="connsiteX23" fmla="*/ 11407630 w 12202113"/>
              <a:gd name="connsiteY23" fmla="*/ 2970255 h 3188466"/>
              <a:gd name="connsiteX24" fmla="*/ 11386276 w 12202113"/>
              <a:gd name="connsiteY24" fmla="*/ 2968648 h 3188466"/>
              <a:gd name="connsiteX25" fmla="*/ 11377296 w 12202113"/>
              <a:gd name="connsiteY25" fmla="*/ 2965257 h 3188466"/>
              <a:gd name="connsiteX26" fmla="*/ 11342536 w 12202113"/>
              <a:gd name="connsiteY26" fmla="*/ 2971666 h 3188466"/>
              <a:gd name="connsiteX27" fmla="*/ 11288902 w 12202113"/>
              <a:gd name="connsiteY27" fmla="*/ 2976058 h 3188466"/>
              <a:gd name="connsiteX28" fmla="*/ 11263411 w 12202113"/>
              <a:gd name="connsiteY28" fmla="*/ 2979228 h 3188466"/>
              <a:gd name="connsiteX29" fmla="*/ 11242843 w 12202113"/>
              <a:gd name="connsiteY29" fmla="*/ 2977303 h 3188466"/>
              <a:gd name="connsiteX30" fmla="*/ 11125798 w 12202113"/>
              <a:gd name="connsiteY30" fmla="*/ 2976816 h 3188466"/>
              <a:gd name="connsiteX31" fmla="*/ 11098884 w 12202113"/>
              <a:gd name="connsiteY31" fmla="*/ 2973758 h 3188466"/>
              <a:gd name="connsiteX32" fmla="*/ 11086128 w 12202113"/>
              <a:gd name="connsiteY32" fmla="*/ 2967663 h 3188466"/>
              <a:gd name="connsiteX33" fmla="*/ 11076132 w 12202113"/>
              <a:gd name="connsiteY33" fmla="*/ 2969836 h 3188466"/>
              <a:gd name="connsiteX34" fmla="*/ 11005337 w 12202113"/>
              <a:gd name="connsiteY34" fmla="*/ 2970053 h 3188466"/>
              <a:gd name="connsiteX35" fmla="*/ 10959154 w 12202113"/>
              <a:gd name="connsiteY35" fmla="*/ 2970750 h 3188466"/>
              <a:gd name="connsiteX36" fmla="*/ 10956347 w 12202113"/>
              <a:gd name="connsiteY36" fmla="*/ 2979118 h 3188466"/>
              <a:gd name="connsiteX37" fmla="*/ 10915223 w 12202113"/>
              <a:gd name="connsiteY37" fmla="*/ 2982099 h 3188466"/>
              <a:gd name="connsiteX38" fmla="*/ 10871398 w 12202113"/>
              <a:gd name="connsiteY38" fmla="*/ 2976728 h 3188466"/>
              <a:gd name="connsiteX39" fmla="*/ 10819743 w 12202113"/>
              <a:gd name="connsiteY39" fmla="*/ 2977481 h 3188466"/>
              <a:gd name="connsiteX40" fmla="*/ 10788834 w 12202113"/>
              <a:gd name="connsiteY40" fmla="*/ 2977840 h 3188466"/>
              <a:gd name="connsiteX41" fmla="*/ 10707711 w 12202113"/>
              <a:gd name="connsiteY41" fmla="*/ 2985644 h 3188466"/>
              <a:gd name="connsiteX42" fmla="*/ 10576086 w 12202113"/>
              <a:gd name="connsiteY42" fmla="*/ 3015319 h 3188466"/>
              <a:gd name="connsiteX43" fmla="*/ 10534761 w 12202113"/>
              <a:gd name="connsiteY43" fmla="*/ 3019524 h 3188466"/>
              <a:gd name="connsiteX44" fmla="*/ 10527537 w 12202113"/>
              <a:gd name="connsiteY44" fmla="*/ 3017814 h 3188466"/>
              <a:gd name="connsiteX45" fmla="*/ 10321799 w 12202113"/>
              <a:gd name="connsiteY45" fmla="*/ 3035635 h 3188466"/>
              <a:gd name="connsiteX46" fmla="*/ 10284989 w 12202113"/>
              <a:gd name="connsiteY46" fmla="*/ 3036679 h 3188466"/>
              <a:gd name="connsiteX47" fmla="*/ 10257423 w 12202113"/>
              <a:gd name="connsiteY47" fmla="*/ 3036027 h 3188466"/>
              <a:gd name="connsiteX48" fmla="*/ 10191450 w 12202113"/>
              <a:gd name="connsiteY48" fmla="*/ 3041963 h 3188466"/>
              <a:gd name="connsiteX49" fmla="*/ 10083845 w 12202113"/>
              <a:gd name="connsiteY49" fmla="*/ 3054978 h 3188466"/>
              <a:gd name="connsiteX50" fmla="*/ 10060611 w 12202113"/>
              <a:gd name="connsiteY50" fmla="*/ 3057035 h 3188466"/>
              <a:gd name="connsiteX51" fmla="*/ 10039363 w 12202113"/>
              <a:gd name="connsiteY51" fmla="*/ 3055961 h 3188466"/>
              <a:gd name="connsiteX52" fmla="*/ 10033322 w 12202113"/>
              <a:gd name="connsiteY52" fmla="*/ 3053238 h 3188466"/>
              <a:gd name="connsiteX53" fmla="*/ 10020337 w 12202113"/>
              <a:gd name="connsiteY53" fmla="*/ 3053912 h 3188466"/>
              <a:gd name="connsiteX54" fmla="*/ 10016616 w 12202113"/>
              <a:gd name="connsiteY54" fmla="*/ 3053498 h 3188466"/>
              <a:gd name="connsiteX55" fmla="*/ 9995549 w 12202113"/>
              <a:gd name="connsiteY55" fmla="*/ 3051719 h 3188466"/>
              <a:gd name="connsiteX56" fmla="*/ 9957212 w 12202113"/>
              <a:gd name="connsiteY56" fmla="*/ 3062663 h 3188466"/>
              <a:gd name="connsiteX57" fmla="*/ 9904584 w 12202113"/>
              <a:gd name="connsiteY57" fmla="*/ 3063999 h 3188466"/>
              <a:gd name="connsiteX58" fmla="*/ 9713857 w 12202113"/>
              <a:gd name="connsiteY58" fmla="*/ 3087955 h 3188466"/>
              <a:gd name="connsiteX59" fmla="*/ 9678879 w 12202113"/>
              <a:gd name="connsiteY59" fmla="*/ 3079676 h 3188466"/>
              <a:gd name="connsiteX60" fmla="*/ 9598760 w 12202113"/>
              <a:gd name="connsiteY60" fmla="*/ 3085228 h 3188466"/>
              <a:gd name="connsiteX61" fmla="*/ 9488796 w 12202113"/>
              <a:gd name="connsiteY61" fmla="*/ 3115384 h 3188466"/>
              <a:gd name="connsiteX62" fmla="*/ 9341972 w 12202113"/>
              <a:gd name="connsiteY62" fmla="*/ 3126583 h 3188466"/>
              <a:gd name="connsiteX63" fmla="*/ 9333795 w 12202113"/>
              <a:gd name="connsiteY63" fmla="*/ 3132083 h 3188466"/>
              <a:gd name="connsiteX64" fmla="*/ 9321736 w 12202113"/>
              <a:gd name="connsiteY64" fmla="*/ 3135834 h 3188466"/>
              <a:gd name="connsiteX65" fmla="*/ 9319405 w 12202113"/>
              <a:gd name="connsiteY65" fmla="*/ 3135561 h 3188466"/>
              <a:gd name="connsiteX66" fmla="*/ 9302847 w 12202113"/>
              <a:gd name="connsiteY66" fmla="*/ 3137746 h 3188466"/>
              <a:gd name="connsiteX67" fmla="*/ 9300930 w 12202113"/>
              <a:gd name="connsiteY67" fmla="*/ 3139687 h 3188466"/>
              <a:gd name="connsiteX68" fmla="*/ 9290106 w 12202113"/>
              <a:gd name="connsiteY68" fmla="*/ 3141645 h 3188466"/>
              <a:gd name="connsiteX69" fmla="*/ 9270220 w 12202113"/>
              <a:gd name="connsiteY69" fmla="*/ 3146737 h 3188466"/>
              <a:gd name="connsiteX70" fmla="*/ 9265150 w 12202113"/>
              <a:gd name="connsiteY70" fmla="*/ 3146531 h 3188466"/>
              <a:gd name="connsiteX71" fmla="*/ 9233057 w 12202113"/>
              <a:gd name="connsiteY71" fmla="*/ 3152408 h 3188466"/>
              <a:gd name="connsiteX72" fmla="*/ 9231974 w 12202113"/>
              <a:gd name="connsiteY72" fmla="*/ 3151938 h 3188466"/>
              <a:gd name="connsiteX73" fmla="*/ 9220130 w 12202113"/>
              <a:gd name="connsiteY73" fmla="*/ 3151189 h 3188466"/>
              <a:gd name="connsiteX74" fmla="*/ 9198955 w 12202113"/>
              <a:gd name="connsiteY74" fmla="*/ 3151015 h 3188466"/>
              <a:gd name="connsiteX75" fmla="*/ 9142196 w 12202113"/>
              <a:gd name="connsiteY75" fmla="*/ 3143802 h 3188466"/>
              <a:gd name="connsiteX76" fmla="*/ 9108665 w 12202113"/>
              <a:gd name="connsiteY76" fmla="*/ 3149868 h 3188466"/>
              <a:gd name="connsiteX77" fmla="*/ 9014086 w 12202113"/>
              <a:gd name="connsiteY77" fmla="*/ 3150791 h 3188466"/>
              <a:gd name="connsiteX78" fmla="*/ 8915037 w 12202113"/>
              <a:gd name="connsiteY78" fmla="*/ 3140020 h 3188466"/>
              <a:gd name="connsiteX79" fmla="*/ 8815667 w 12202113"/>
              <a:gd name="connsiteY79" fmla="*/ 3138606 h 3188466"/>
              <a:gd name="connsiteX80" fmla="*/ 8779688 w 12202113"/>
              <a:gd name="connsiteY80" fmla="*/ 3138895 h 3188466"/>
              <a:gd name="connsiteX81" fmla="*/ 8715556 w 12202113"/>
              <a:gd name="connsiteY81" fmla="*/ 3135878 h 3188466"/>
              <a:gd name="connsiteX82" fmla="*/ 8686183 w 12202113"/>
              <a:gd name="connsiteY82" fmla="*/ 3132307 h 3188466"/>
              <a:gd name="connsiteX83" fmla="*/ 8684895 w 12202113"/>
              <a:gd name="connsiteY83" fmla="*/ 3132527 h 3188466"/>
              <a:gd name="connsiteX84" fmla="*/ 8682270 w 12202113"/>
              <a:gd name="connsiteY84" fmla="*/ 3130989 h 3188466"/>
              <a:gd name="connsiteX85" fmla="*/ 8676836 w 12202113"/>
              <a:gd name="connsiteY85" fmla="*/ 3130278 h 3188466"/>
              <a:gd name="connsiteX86" fmla="*/ 8662002 w 12202113"/>
              <a:gd name="connsiteY86" fmla="*/ 3130735 h 3188466"/>
              <a:gd name="connsiteX87" fmla="*/ 8656423 w 12202113"/>
              <a:gd name="connsiteY87" fmla="*/ 3131304 h 3188466"/>
              <a:gd name="connsiteX88" fmla="*/ 8648261 w 12202113"/>
              <a:gd name="connsiteY88" fmla="*/ 3131294 h 3188466"/>
              <a:gd name="connsiteX89" fmla="*/ 8648057 w 12202113"/>
              <a:gd name="connsiteY89" fmla="*/ 3131167 h 3188466"/>
              <a:gd name="connsiteX90" fmla="*/ 8640412 w 12202113"/>
              <a:gd name="connsiteY90" fmla="*/ 3131403 h 3188466"/>
              <a:gd name="connsiteX91" fmla="*/ 8603003 w 12202113"/>
              <a:gd name="connsiteY91" fmla="*/ 3134155 h 3188466"/>
              <a:gd name="connsiteX92" fmla="*/ 8553571 w 12202113"/>
              <a:gd name="connsiteY92" fmla="*/ 3122125 h 3188466"/>
              <a:gd name="connsiteX93" fmla="*/ 8533128 w 12202113"/>
              <a:gd name="connsiteY93" fmla="*/ 3120039 h 3188466"/>
              <a:gd name="connsiteX94" fmla="*/ 8522209 w 12202113"/>
              <a:gd name="connsiteY94" fmla="*/ 3118252 h 3188466"/>
              <a:gd name="connsiteX95" fmla="*/ 8521532 w 12202113"/>
              <a:gd name="connsiteY95" fmla="*/ 3117705 h 3188466"/>
              <a:gd name="connsiteX96" fmla="*/ 8485667 w 12202113"/>
              <a:gd name="connsiteY96" fmla="*/ 3120406 h 3188466"/>
              <a:gd name="connsiteX97" fmla="*/ 8480905 w 12202113"/>
              <a:gd name="connsiteY97" fmla="*/ 3119749 h 3188466"/>
              <a:gd name="connsiteX98" fmla="*/ 8457530 w 12202113"/>
              <a:gd name="connsiteY98" fmla="*/ 3122810 h 3188466"/>
              <a:gd name="connsiteX99" fmla="*/ 8445451 w 12202113"/>
              <a:gd name="connsiteY99" fmla="*/ 3123697 h 3188466"/>
              <a:gd name="connsiteX100" fmla="*/ 8442039 w 12202113"/>
              <a:gd name="connsiteY100" fmla="*/ 3125378 h 3188466"/>
              <a:gd name="connsiteX101" fmla="*/ 8424215 w 12202113"/>
              <a:gd name="connsiteY101" fmla="*/ 3125963 h 3188466"/>
              <a:gd name="connsiteX102" fmla="*/ 8422165 w 12202113"/>
              <a:gd name="connsiteY102" fmla="*/ 3125491 h 3188466"/>
              <a:gd name="connsiteX103" fmla="*/ 8407465 w 12202113"/>
              <a:gd name="connsiteY103" fmla="*/ 3127979 h 3188466"/>
              <a:gd name="connsiteX104" fmla="*/ 8395146 w 12202113"/>
              <a:gd name="connsiteY104" fmla="*/ 3132488 h 3188466"/>
              <a:gd name="connsiteX105" fmla="*/ 8243538 w 12202113"/>
              <a:gd name="connsiteY105" fmla="*/ 3129873 h 3188466"/>
              <a:gd name="connsiteX106" fmla="*/ 8112685 w 12202113"/>
              <a:gd name="connsiteY106" fmla="*/ 3148698 h 3188466"/>
              <a:gd name="connsiteX107" fmla="*/ 8026741 w 12202113"/>
              <a:gd name="connsiteY107" fmla="*/ 3154015 h 3188466"/>
              <a:gd name="connsiteX108" fmla="*/ 8030400 w 12202113"/>
              <a:gd name="connsiteY108" fmla="*/ 3146736 h 3188466"/>
              <a:gd name="connsiteX109" fmla="*/ 8002987 w 12202113"/>
              <a:gd name="connsiteY109" fmla="*/ 3135663 h 3188466"/>
              <a:gd name="connsiteX110" fmla="*/ 7798568 w 12202113"/>
              <a:gd name="connsiteY110" fmla="*/ 3141249 h 3188466"/>
              <a:gd name="connsiteX111" fmla="*/ 7746353 w 12202113"/>
              <a:gd name="connsiteY111" fmla="*/ 3137755 h 3188466"/>
              <a:gd name="connsiteX112" fmla="*/ 7700395 w 12202113"/>
              <a:gd name="connsiteY112" fmla="*/ 3144729 h 3188466"/>
              <a:gd name="connsiteX113" fmla="*/ 7681335 w 12202113"/>
              <a:gd name="connsiteY113" fmla="*/ 3141120 h 3188466"/>
              <a:gd name="connsiteX114" fmla="*/ 7678044 w 12202113"/>
              <a:gd name="connsiteY114" fmla="*/ 3140387 h 3188466"/>
              <a:gd name="connsiteX115" fmla="*/ 7664890 w 12202113"/>
              <a:gd name="connsiteY115" fmla="*/ 3139855 h 3188466"/>
              <a:gd name="connsiteX116" fmla="*/ 7661183 w 12202113"/>
              <a:gd name="connsiteY116" fmla="*/ 3136706 h 3188466"/>
              <a:gd name="connsiteX117" fmla="*/ 7641383 w 12202113"/>
              <a:gd name="connsiteY117" fmla="*/ 3133755 h 3188466"/>
              <a:gd name="connsiteX118" fmla="*/ 7617169 w 12202113"/>
              <a:gd name="connsiteY118" fmla="*/ 3133614 h 3188466"/>
              <a:gd name="connsiteX119" fmla="*/ 7531143 w 12202113"/>
              <a:gd name="connsiteY119" fmla="*/ 3132781 h 3188466"/>
              <a:gd name="connsiteX120" fmla="*/ 7517113 w 12202113"/>
              <a:gd name="connsiteY120" fmla="*/ 3134483 h 3188466"/>
              <a:gd name="connsiteX121" fmla="*/ 7471320 w 12202113"/>
              <a:gd name="connsiteY121" fmla="*/ 3131645 h 3188466"/>
              <a:gd name="connsiteX122" fmla="*/ 7430512 w 12202113"/>
              <a:gd name="connsiteY122" fmla="*/ 3131007 h 3188466"/>
              <a:gd name="connsiteX123" fmla="*/ 7404071 w 12202113"/>
              <a:gd name="connsiteY123" fmla="*/ 3132361 h 3188466"/>
              <a:gd name="connsiteX124" fmla="*/ 7397140 w 12202113"/>
              <a:gd name="connsiteY124" fmla="*/ 3131239 h 3188466"/>
              <a:gd name="connsiteX125" fmla="*/ 7370514 w 12202113"/>
              <a:gd name="connsiteY125" fmla="*/ 3130516 h 3188466"/>
              <a:gd name="connsiteX126" fmla="*/ 7356953 w 12202113"/>
              <a:gd name="connsiteY126" fmla="*/ 3132179 h 3188466"/>
              <a:gd name="connsiteX127" fmla="*/ 7343567 w 12202113"/>
              <a:gd name="connsiteY127" fmla="*/ 3128350 h 3188466"/>
              <a:gd name="connsiteX128" fmla="*/ 7340295 w 12202113"/>
              <a:gd name="connsiteY128" fmla="*/ 3125545 h 3188466"/>
              <a:gd name="connsiteX129" fmla="*/ 7321348 w 12202113"/>
              <a:gd name="connsiteY129" fmla="*/ 3126804 h 3188466"/>
              <a:gd name="connsiteX130" fmla="*/ 7305815 w 12202113"/>
              <a:gd name="connsiteY130" fmla="*/ 3124063 h 3188466"/>
              <a:gd name="connsiteX131" fmla="*/ 7292274 w 12202113"/>
              <a:gd name="connsiteY131" fmla="*/ 3125855 h 3188466"/>
              <a:gd name="connsiteX132" fmla="*/ 7286654 w 12202113"/>
              <a:gd name="connsiteY132" fmla="*/ 3125451 h 3188466"/>
              <a:gd name="connsiteX133" fmla="*/ 7272685 w 12202113"/>
              <a:gd name="connsiteY133" fmla="*/ 3124094 h 3188466"/>
              <a:gd name="connsiteX134" fmla="*/ 7248584 w 12202113"/>
              <a:gd name="connsiteY134" fmla="*/ 3121080 h 3188466"/>
              <a:gd name="connsiteX135" fmla="*/ 7241065 w 12202113"/>
              <a:gd name="connsiteY135" fmla="*/ 3120661 h 3188466"/>
              <a:gd name="connsiteX136" fmla="*/ 7224696 w 12202113"/>
              <a:gd name="connsiteY136" fmla="*/ 3116051 h 3188466"/>
              <a:gd name="connsiteX137" fmla="*/ 7193009 w 12202113"/>
              <a:gd name="connsiteY137" fmla="*/ 3112108 h 3188466"/>
              <a:gd name="connsiteX138" fmla="*/ 7137220 w 12202113"/>
              <a:gd name="connsiteY138" fmla="*/ 3098354 h 3188466"/>
              <a:gd name="connsiteX139" fmla="*/ 7104427 w 12202113"/>
              <a:gd name="connsiteY139" fmla="*/ 3091790 h 3188466"/>
              <a:gd name="connsiteX140" fmla="*/ 7082240 w 12202113"/>
              <a:gd name="connsiteY140" fmla="*/ 3085740 h 3188466"/>
              <a:gd name="connsiteX141" fmla="*/ 7016754 w 12202113"/>
              <a:gd name="connsiteY141" fmla="*/ 3077196 h 3188466"/>
              <a:gd name="connsiteX142" fmla="*/ 6904436 w 12202113"/>
              <a:gd name="connsiteY142" fmla="*/ 3065900 h 3188466"/>
              <a:gd name="connsiteX143" fmla="*/ 6881434 w 12202113"/>
              <a:gd name="connsiteY143" fmla="*/ 3062865 h 3188466"/>
              <a:gd name="connsiteX144" fmla="*/ 6865273 w 12202113"/>
              <a:gd name="connsiteY144" fmla="*/ 3057749 h 3188466"/>
              <a:gd name="connsiteX145" fmla="*/ 6864671 w 12202113"/>
              <a:gd name="connsiteY145" fmla="*/ 3054378 h 3188466"/>
              <a:gd name="connsiteX146" fmla="*/ 6852599 w 12202113"/>
              <a:gd name="connsiteY146" fmla="*/ 3052306 h 3188466"/>
              <a:gd name="connsiteX147" fmla="*/ 6850143 w 12202113"/>
              <a:gd name="connsiteY147" fmla="*/ 3051232 h 3188466"/>
              <a:gd name="connsiteX148" fmla="*/ 6835301 w 12202113"/>
              <a:gd name="connsiteY148" fmla="*/ 3045593 h 3188466"/>
              <a:gd name="connsiteX149" fmla="*/ 6784871 w 12202113"/>
              <a:gd name="connsiteY149" fmla="*/ 3046562 h 3188466"/>
              <a:gd name="connsiteX150" fmla="*/ 6738245 w 12202113"/>
              <a:gd name="connsiteY150" fmla="*/ 3037055 h 3188466"/>
              <a:gd name="connsiteX151" fmla="*/ 6537703 w 12202113"/>
              <a:gd name="connsiteY151" fmla="*/ 3017736 h 3188466"/>
              <a:gd name="connsiteX152" fmla="*/ 6521858 w 12202113"/>
              <a:gd name="connsiteY152" fmla="*/ 3004158 h 3188466"/>
              <a:gd name="connsiteX153" fmla="*/ 6445069 w 12202113"/>
              <a:gd name="connsiteY153" fmla="*/ 2992470 h 3188466"/>
              <a:gd name="connsiteX154" fmla="*/ 6302447 w 12202113"/>
              <a:gd name="connsiteY154" fmla="*/ 2994274 h 3188466"/>
              <a:gd name="connsiteX155" fmla="*/ 6160029 w 12202113"/>
              <a:gd name="connsiteY155" fmla="*/ 2973666 h 3188466"/>
              <a:gd name="connsiteX156" fmla="*/ 6144046 w 12202113"/>
              <a:gd name="connsiteY156" fmla="*/ 2976380 h 3188466"/>
              <a:gd name="connsiteX157" fmla="*/ 6127670 w 12202113"/>
              <a:gd name="connsiteY157" fmla="*/ 2976929 h 3188466"/>
              <a:gd name="connsiteX158" fmla="*/ 6126155 w 12202113"/>
              <a:gd name="connsiteY158" fmla="*/ 2976245 h 3188466"/>
              <a:gd name="connsiteX159" fmla="*/ 6108575 w 12202113"/>
              <a:gd name="connsiteY159" fmla="*/ 2974651 h 3188466"/>
              <a:gd name="connsiteX160" fmla="*/ 6103746 w 12202113"/>
              <a:gd name="connsiteY160" fmla="*/ 2975803 h 3188466"/>
              <a:gd name="connsiteX161" fmla="*/ 6091377 w 12202113"/>
              <a:gd name="connsiteY161" fmla="*/ 2975180 h 3188466"/>
              <a:gd name="connsiteX162" fmla="*/ 6066183 w 12202113"/>
              <a:gd name="connsiteY162" fmla="*/ 2975222 h 3188466"/>
              <a:gd name="connsiteX163" fmla="*/ 6063287 w 12202113"/>
              <a:gd name="connsiteY163" fmla="*/ 2974353 h 3188466"/>
              <a:gd name="connsiteX164" fmla="*/ 6054813 w 12202113"/>
              <a:gd name="connsiteY164" fmla="*/ 2974911 h 3188466"/>
              <a:gd name="connsiteX165" fmla="*/ 6050809 w 12202113"/>
              <a:gd name="connsiteY165" fmla="*/ 2973985 h 3188466"/>
              <a:gd name="connsiteX166" fmla="*/ 6013979 w 12202113"/>
              <a:gd name="connsiteY166" fmla="*/ 2974553 h 3188466"/>
              <a:gd name="connsiteX167" fmla="*/ 6013800 w 12202113"/>
              <a:gd name="connsiteY167" fmla="*/ 2973973 h 3188466"/>
              <a:gd name="connsiteX168" fmla="*/ 6004866 w 12202113"/>
              <a:gd name="connsiteY168" fmla="*/ 2971570 h 3188466"/>
              <a:gd name="connsiteX169" fmla="*/ 5987036 w 12202113"/>
              <a:gd name="connsiteY169" fmla="*/ 2968315 h 3188466"/>
              <a:gd name="connsiteX170" fmla="*/ 5950027 w 12202113"/>
              <a:gd name="connsiteY170" fmla="*/ 2953546 h 3188466"/>
              <a:gd name="connsiteX171" fmla="*/ 5911668 w 12202113"/>
              <a:gd name="connsiteY171" fmla="*/ 2954074 h 3188466"/>
              <a:gd name="connsiteX172" fmla="*/ 5904110 w 12202113"/>
              <a:gd name="connsiteY172" fmla="*/ 2953861 h 3188466"/>
              <a:gd name="connsiteX173" fmla="*/ 5904026 w 12202113"/>
              <a:gd name="connsiteY173" fmla="*/ 2953724 h 3188466"/>
              <a:gd name="connsiteX174" fmla="*/ 5896189 w 12202113"/>
              <a:gd name="connsiteY174" fmla="*/ 2953236 h 3188466"/>
              <a:gd name="connsiteX175" fmla="*/ 5890331 w 12202113"/>
              <a:gd name="connsiteY175" fmla="*/ 2953471 h 3188466"/>
              <a:gd name="connsiteX176" fmla="*/ 5875672 w 12202113"/>
              <a:gd name="connsiteY176" fmla="*/ 2953056 h 3188466"/>
              <a:gd name="connsiteX177" fmla="*/ 5871070 w 12202113"/>
              <a:gd name="connsiteY177" fmla="*/ 2952035 h 3188466"/>
              <a:gd name="connsiteX178" fmla="*/ 5869888 w 12202113"/>
              <a:gd name="connsiteY178" fmla="*/ 2950364 h 3188466"/>
              <a:gd name="connsiteX179" fmla="*/ 5868461 w 12202113"/>
              <a:gd name="connsiteY179" fmla="*/ 2950506 h 3188466"/>
              <a:gd name="connsiteX180" fmla="*/ 5843343 w 12202113"/>
              <a:gd name="connsiteY180" fmla="*/ 2945262 h 3188466"/>
              <a:gd name="connsiteX181" fmla="*/ 5784331 w 12202113"/>
              <a:gd name="connsiteY181" fmla="*/ 2938531 h 3188466"/>
              <a:gd name="connsiteX182" fmla="*/ 5749498 w 12202113"/>
              <a:gd name="connsiteY182" fmla="*/ 2936713 h 3188466"/>
              <a:gd name="connsiteX183" fmla="*/ 5655214 w 12202113"/>
              <a:gd name="connsiteY183" fmla="*/ 2929503 h 3188466"/>
              <a:gd name="connsiteX184" fmla="*/ 5561446 w 12202113"/>
              <a:gd name="connsiteY184" fmla="*/ 2920575 h 3188466"/>
              <a:gd name="connsiteX185" fmla="*/ 5519456 w 12202113"/>
              <a:gd name="connsiteY185" fmla="*/ 2906631 h 3188466"/>
              <a:gd name="connsiteX186" fmla="*/ 5514099 w 12202113"/>
              <a:gd name="connsiteY186" fmla="*/ 2906097 h 3188466"/>
              <a:gd name="connsiteX187" fmla="*/ 5499273 w 12202113"/>
              <a:gd name="connsiteY187" fmla="*/ 2907057 h 3188466"/>
              <a:gd name="connsiteX188" fmla="*/ 5493664 w 12202113"/>
              <a:gd name="connsiteY188" fmla="*/ 2907817 h 3188466"/>
              <a:gd name="connsiteX189" fmla="*/ 5485530 w 12202113"/>
              <a:gd name="connsiteY189" fmla="*/ 2908080 h 3188466"/>
              <a:gd name="connsiteX190" fmla="*/ 5485337 w 12202113"/>
              <a:gd name="connsiteY190" fmla="*/ 2907959 h 3188466"/>
              <a:gd name="connsiteX191" fmla="*/ 5477696 w 12202113"/>
              <a:gd name="connsiteY191" fmla="*/ 2908455 h 3188466"/>
              <a:gd name="connsiteX192" fmla="*/ 5440170 w 12202113"/>
              <a:gd name="connsiteY192" fmla="*/ 2912482 h 3188466"/>
              <a:gd name="connsiteX193" fmla="*/ 5391911 w 12202113"/>
              <a:gd name="connsiteY193" fmla="*/ 2902040 h 3188466"/>
              <a:gd name="connsiteX194" fmla="*/ 5371708 w 12202113"/>
              <a:gd name="connsiteY194" fmla="*/ 2900629 h 3188466"/>
              <a:gd name="connsiteX195" fmla="*/ 5360976 w 12202113"/>
              <a:gd name="connsiteY195" fmla="*/ 2899197 h 3188466"/>
              <a:gd name="connsiteX196" fmla="*/ 5360345 w 12202113"/>
              <a:gd name="connsiteY196" fmla="*/ 2898671 h 3188466"/>
              <a:gd name="connsiteX197" fmla="*/ 5324367 w 12202113"/>
              <a:gd name="connsiteY197" fmla="*/ 2902593 h 3188466"/>
              <a:gd name="connsiteX198" fmla="*/ 5319673 w 12202113"/>
              <a:gd name="connsiteY198" fmla="*/ 2902094 h 3188466"/>
              <a:gd name="connsiteX199" fmla="*/ 5296114 w 12202113"/>
              <a:gd name="connsiteY199" fmla="*/ 2905958 h 3188466"/>
              <a:gd name="connsiteX200" fmla="*/ 5283999 w 12202113"/>
              <a:gd name="connsiteY200" fmla="*/ 2907258 h 3188466"/>
              <a:gd name="connsiteX201" fmla="*/ 5280460 w 12202113"/>
              <a:gd name="connsiteY201" fmla="*/ 2909063 h 3188466"/>
              <a:gd name="connsiteX202" fmla="*/ 5262637 w 12202113"/>
              <a:gd name="connsiteY202" fmla="*/ 2910250 h 3188466"/>
              <a:gd name="connsiteX203" fmla="*/ 5260635 w 12202113"/>
              <a:gd name="connsiteY203" fmla="*/ 2909845 h 3188466"/>
              <a:gd name="connsiteX204" fmla="*/ 5245770 w 12202113"/>
              <a:gd name="connsiteY204" fmla="*/ 2912842 h 3188466"/>
              <a:gd name="connsiteX205" fmla="*/ 5233108 w 12202113"/>
              <a:gd name="connsiteY205" fmla="*/ 2917794 h 3188466"/>
              <a:gd name="connsiteX206" fmla="*/ 5082201 w 12202113"/>
              <a:gd name="connsiteY206" fmla="*/ 2920260 h 3188466"/>
              <a:gd name="connsiteX207" fmla="*/ 4939211 w 12202113"/>
              <a:gd name="connsiteY207" fmla="*/ 2931760 h 3188466"/>
              <a:gd name="connsiteX208" fmla="*/ 4794309 w 12202113"/>
              <a:gd name="connsiteY208" fmla="*/ 2937227 h 3188466"/>
              <a:gd name="connsiteX209" fmla="*/ 4637676 w 12202113"/>
              <a:gd name="connsiteY209" fmla="*/ 2946666 h 3188466"/>
              <a:gd name="connsiteX210" fmla="*/ 4585922 w 12202113"/>
              <a:gd name="connsiteY210" fmla="*/ 2944906 h 3188466"/>
              <a:gd name="connsiteX211" fmla="*/ 4539516 w 12202113"/>
              <a:gd name="connsiteY211" fmla="*/ 2953466 h 3188466"/>
              <a:gd name="connsiteX212" fmla="*/ 4520819 w 12202113"/>
              <a:gd name="connsiteY212" fmla="*/ 2950477 h 3188466"/>
              <a:gd name="connsiteX213" fmla="*/ 4517604 w 12202113"/>
              <a:gd name="connsiteY213" fmla="*/ 2949852 h 3188466"/>
              <a:gd name="connsiteX214" fmla="*/ 4504537 w 12202113"/>
              <a:gd name="connsiteY214" fmla="*/ 2949759 h 3188466"/>
              <a:gd name="connsiteX215" fmla="*/ 4501104 w 12202113"/>
              <a:gd name="connsiteY215" fmla="*/ 2946715 h 3188466"/>
              <a:gd name="connsiteX216" fmla="*/ 4342695 w 12202113"/>
              <a:gd name="connsiteY216" fmla="*/ 2951638 h 3188466"/>
              <a:gd name="connsiteX217" fmla="*/ 4274096 w 12202113"/>
              <a:gd name="connsiteY217" fmla="*/ 2953640 h 3188466"/>
              <a:gd name="connsiteX218" fmla="*/ 4248170 w 12202113"/>
              <a:gd name="connsiteY218" fmla="*/ 2951384 h 3188466"/>
              <a:gd name="connsiteX219" fmla="*/ 4147924 w 12202113"/>
              <a:gd name="connsiteY219" fmla="*/ 2945945 h 3188466"/>
              <a:gd name="connsiteX220" fmla="*/ 4061825 w 12202113"/>
              <a:gd name="connsiteY220" fmla="*/ 2944206 h 3188466"/>
              <a:gd name="connsiteX221" fmla="*/ 3998557 w 12202113"/>
              <a:gd name="connsiteY221" fmla="*/ 2955821 h 3188466"/>
              <a:gd name="connsiteX222" fmla="*/ 3993107 w 12202113"/>
              <a:gd name="connsiteY222" fmla="*/ 2953708 h 3188466"/>
              <a:gd name="connsiteX223" fmla="*/ 3949713 w 12202113"/>
              <a:gd name="connsiteY223" fmla="*/ 2955441 h 3188466"/>
              <a:gd name="connsiteX224" fmla="*/ 3797284 w 12202113"/>
              <a:gd name="connsiteY224" fmla="*/ 2977037 h 3188466"/>
              <a:gd name="connsiteX225" fmla="*/ 3712498 w 12202113"/>
              <a:gd name="connsiteY225" fmla="*/ 2979996 h 3188466"/>
              <a:gd name="connsiteX226" fmla="*/ 3682471 w 12202113"/>
              <a:gd name="connsiteY226" fmla="*/ 2978543 h 3188466"/>
              <a:gd name="connsiteX227" fmla="*/ 3632163 w 12202113"/>
              <a:gd name="connsiteY227" fmla="*/ 2976264 h 3188466"/>
              <a:gd name="connsiteX228" fmla="*/ 3594728 w 12202113"/>
              <a:gd name="connsiteY228" fmla="*/ 2968398 h 3188466"/>
              <a:gd name="connsiteX229" fmla="*/ 3552594 w 12202113"/>
              <a:gd name="connsiteY229" fmla="*/ 2968934 h 3188466"/>
              <a:gd name="connsiteX230" fmla="*/ 3542589 w 12202113"/>
              <a:gd name="connsiteY230" fmla="*/ 2977031 h 3188466"/>
              <a:gd name="connsiteX231" fmla="*/ 3497591 w 12202113"/>
              <a:gd name="connsiteY231" fmla="*/ 2975018 h 3188466"/>
              <a:gd name="connsiteX232" fmla="*/ 3429352 w 12202113"/>
              <a:gd name="connsiteY232" fmla="*/ 2971090 h 3188466"/>
              <a:gd name="connsiteX233" fmla="*/ 3389938 w 12202113"/>
              <a:gd name="connsiteY233" fmla="*/ 2970884 h 3188466"/>
              <a:gd name="connsiteX234" fmla="*/ 3282344 w 12202113"/>
              <a:gd name="connsiteY234" fmla="*/ 2968084 h 3188466"/>
              <a:gd name="connsiteX235" fmla="*/ 3174624 w 12202113"/>
              <a:gd name="connsiteY235" fmla="*/ 2963576 h 3188466"/>
              <a:gd name="connsiteX236" fmla="*/ 3111077 w 12202113"/>
              <a:gd name="connsiteY236" fmla="*/ 2951285 h 3188466"/>
              <a:gd name="connsiteX237" fmla="*/ 3022501 w 12202113"/>
              <a:gd name="connsiteY237" fmla="*/ 2948619 h 3188466"/>
              <a:gd name="connsiteX238" fmla="*/ 3007714 w 12202113"/>
              <a:gd name="connsiteY238" fmla="*/ 2946762 h 3188466"/>
              <a:gd name="connsiteX239" fmla="*/ 2903098 w 12202113"/>
              <a:gd name="connsiteY239" fmla="*/ 2940576 h 3188466"/>
              <a:gd name="connsiteX240" fmla="*/ 2781591 w 12202113"/>
              <a:gd name="connsiteY240" fmla="*/ 2946394 h 3188466"/>
              <a:gd name="connsiteX241" fmla="*/ 2627942 w 12202113"/>
              <a:gd name="connsiteY241" fmla="*/ 2919996 h 3188466"/>
              <a:gd name="connsiteX242" fmla="*/ 2354959 w 12202113"/>
              <a:gd name="connsiteY242" fmla="*/ 2882080 h 3188466"/>
              <a:gd name="connsiteX243" fmla="*/ 2063184 w 12202113"/>
              <a:gd name="connsiteY243" fmla="*/ 2879109 h 3188466"/>
              <a:gd name="connsiteX244" fmla="*/ 1986946 w 12202113"/>
              <a:gd name="connsiteY244" fmla="*/ 2887619 h 3188466"/>
              <a:gd name="connsiteX245" fmla="*/ 1763479 w 12202113"/>
              <a:gd name="connsiteY245" fmla="*/ 2909077 h 3188466"/>
              <a:gd name="connsiteX246" fmla="*/ 1537980 w 12202113"/>
              <a:gd name="connsiteY246" fmla="*/ 2960398 h 3188466"/>
              <a:gd name="connsiteX247" fmla="*/ 1395229 w 12202113"/>
              <a:gd name="connsiteY247" fmla="*/ 2975625 h 3188466"/>
              <a:gd name="connsiteX248" fmla="*/ 1327834 w 12202113"/>
              <a:gd name="connsiteY248" fmla="*/ 2989485 h 3188466"/>
              <a:gd name="connsiteX249" fmla="*/ 1280757 w 12202113"/>
              <a:gd name="connsiteY249" fmla="*/ 2992959 h 3188466"/>
              <a:gd name="connsiteX250" fmla="*/ 1252582 w 12202113"/>
              <a:gd name="connsiteY250" fmla="*/ 2995877 h 3188466"/>
              <a:gd name="connsiteX251" fmla="*/ 1204670 w 12202113"/>
              <a:gd name="connsiteY251" fmla="*/ 3014826 h 3188466"/>
              <a:gd name="connsiteX252" fmla="*/ 1020457 w 12202113"/>
              <a:gd name="connsiteY252" fmla="*/ 3031603 h 3188466"/>
              <a:gd name="connsiteX253" fmla="*/ 843248 w 12202113"/>
              <a:gd name="connsiteY253" fmla="*/ 3026954 h 3188466"/>
              <a:gd name="connsiteX254" fmla="*/ 583517 w 12202113"/>
              <a:gd name="connsiteY254" fmla="*/ 3089095 h 3188466"/>
              <a:gd name="connsiteX255" fmla="*/ 556836 w 12202113"/>
              <a:gd name="connsiteY255" fmla="*/ 3094374 h 3188466"/>
              <a:gd name="connsiteX256" fmla="*/ 412089 w 12202113"/>
              <a:gd name="connsiteY256" fmla="*/ 3121334 h 3188466"/>
              <a:gd name="connsiteX257" fmla="*/ 83929 w 12202113"/>
              <a:gd name="connsiteY257" fmla="*/ 3150566 h 318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2202113" h="3188466">
                <a:moveTo>
                  <a:pt x="0" y="3188466"/>
                </a:moveTo>
                <a:lnTo>
                  <a:pt x="10116" y="2657641"/>
                </a:lnTo>
                <a:lnTo>
                  <a:pt x="10116" y="0"/>
                </a:lnTo>
                <a:lnTo>
                  <a:pt x="12202113" y="0"/>
                </a:lnTo>
                <a:lnTo>
                  <a:pt x="12202113" y="2879832"/>
                </a:lnTo>
                <a:lnTo>
                  <a:pt x="12198167" y="2880360"/>
                </a:lnTo>
                <a:cubicBezTo>
                  <a:pt x="12163116" y="2884349"/>
                  <a:pt x="12143771" y="2884544"/>
                  <a:pt x="12122128" y="2887194"/>
                </a:cubicBezTo>
                <a:cubicBezTo>
                  <a:pt x="12087086" y="2893347"/>
                  <a:pt x="12050015" y="2907304"/>
                  <a:pt x="12028868" y="2911786"/>
                </a:cubicBezTo>
                <a:lnTo>
                  <a:pt x="11995238" y="2914090"/>
                </a:lnTo>
                <a:lnTo>
                  <a:pt x="11996460" y="2918442"/>
                </a:lnTo>
                <a:lnTo>
                  <a:pt x="11983968" y="2918762"/>
                </a:lnTo>
                <a:lnTo>
                  <a:pt x="11956084" y="2918868"/>
                </a:lnTo>
                <a:cubicBezTo>
                  <a:pt x="11938684" y="2919526"/>
                  <a:pt x="11890300" y="2918483"/>
                  <a:pt x="11872586" y="2920076"/>
                </a:cubicBezTo>
                <a:cubicBezTo>
                  <a:pt x="11867476" y="2924717"/>
                  <a:pt x="11859589" y="2927247"/>
                  <a:pt x="11849804" y="2928420"/>
                </a:cubicBezTo>
                <a:lnTo>
                  <a:pt x="11828254" y="2928551"/>
                </a:lnTo>
                <a:lnTo>
                  <a:pt x="11703277" y="2939735"/>
                </a:lnTo>
                <a:lnTo>
                  <a:pt x="11686094" y="2940570"/>
                </a:lnTo>
                <a:lnTo>
                  <a:pt x="11676788" y="2944321"/>
                </a:lnTo>
                <a:cubicBezTo>
                  <a:pt x="11669684" y="2945069"/>
                  <a:pt x="11649276" y="2944585"/>
                  <a:pt x="11643464" y="2945066"/>
                </a:cubicBezTo>
                <a:lnTo>
                  <a:pt x="11641922" y="2947200"/>
                </a:lnTo>
                <a:cubicBezTo>
                  <a:pt x="11623408" y="2950611"/>
                  <a:pt x="11553770" y="2961969"/>
                  <a:pt x="11532386" y="2965529"/>
                </a:cubicBezTo>
                <a:cubicBezTo>
                  <a:pt x="11528114" y="2962248"/>
                  <a:pt x="11518548" y="2967430"/>
                  <a:pt x="11513619" y="2968556"/>
                </a:cubicBezTo>
                <a:cubicBezTo>
                  <a:pt x="11512856" y="2966346"/>
                  <a:pt x="11500924" y="2965672"/>
                  <a:pt x="11497404" y="2967639"/>
                </a:cubicBezTo>
                <a:cubicBezTo>
                  <a:pt x="11413522" y="2978420"/>
                  <a:pt x="11455510" y="2956141"/>
                  <a:pt x="11407630" y="2970255"/>
                </a:cubicBezTo>
                <a:cubicBezTo>
                  <a:pt x="11399160" y="2971190"/>
                  <a:pt x="11392296" y="2970299"/>
                  <a:pt x="11386276" y="2968648"/>
                </a:cubicBezTo>
                <a:lnTo>
                  <a:pt x="11377296" y="2965257"/>
                </a:lnTo>
                <a:lnTo>
                  <a:pt x="11342536" y="2971666"/>
                </a:lnTo>
                <a:cubicBezTo>
                  <a:pt x="11325414" y="2973900"/>
                  <a:pt x="11307393" y="2975381"/>
                  <a:pt x="11288902" y="2976058"/>
                </a:cubicBezTo>
                <a:cubicBezTo>
                  <a:pt x="11284753" y="2971542"/>
                  <a:pt x="11270239" y="2977957"/>
                  <a:pt x="11263411" y="2979228"/>
                </a:cubicBezTo>
                <a:cubicBezTo>
                  <a:pt x="11263340" y="2976278"/>
                  <a:pt x="11248212" y="2974865"/>
                  <a:pt x="11242843" y="2977303"/>
                </a:cubicBezTo>
                <a:cubicBezTo>
                  <a:pt x="11130019" y="2987845"/>
                  <a:pt x="11193504" y="2960297"/>
                  <a:pt x="11125798" y="2976816"/>
                </a:cubicBezTo>
                <a:cubicBezTo>
                  <a:pt x="11114472" y="2977677"/>
                  <a:pt x="11105974" y="2976199"/>
                  <a:pt x="11098884" y="2973758"/>
                </a:cubicBezTo>
                <a:lnTo>
                  <a:pt x="11086128" y="2967663"/>
                </a:lnTo>
                <a:lnTo>
                  <a:pt x="11076132" y="2969836"/>
                </a:lnTo>
                <a:cubicBezTo>
                  <a:pt x="11038408" y="2970007"/>
                  <a:pt x="11027285" y="2963760"/>
                  <a:pt x="11005337" y="2970053"/>
                </a:cubicBezTo>
                <a:cubicBezTo>
                  <a:pt x="10972902" y="2956973"/>
                  <a:pt x="10983824" y="2968749"/>
                  <a:pt x="10959154" y="2970750"/>
                </a:cubicBezTo>
                <a:cubicBezTo>
                  <a:pt x="10939692" y="2973358"/>
                  <a:pt x="10975422" y="2978377"/>
                  <a:pt x="10956347" y="2979118"/>
                </a:cubicBezTo>
                <a:cubicBezTo>
                  <a:pt x="10935712" y="2975741"/>
                  <a:pt x="10936682" y="2986229"/>
                  <a:pt x="10915223" y="2982099"/>
                </a:cubicBezTo>
                <a:cubicBezTo>
                  <a:pt x="10920436" y="2974198"/>
                  <a:pt x="10872877" y="2983630"/>
                  <a:pt x="10871398" y="2976728"/>
                </a:cubicBezTo>
                <a:cubicBezTo>
                  <a:pt x="10853171" y="2986599"/>
                  <a:pt x="10844013" y="2974439"/>
                  <a:pt x="10819743" y="2977481"/>
                </a:cubicBezTo>
                <a:cubicBezTo>
                  <a:pt x="10808314" y="2981215"/>
                  <a:pt x="10800068" y="2981856"/>
                  <a:pt x="10788834" y="2977840"/>
                </a:cubicBezTo>
                <a:cubicBezTo>
                  <a:pt x="10736185" y="2996020"/>
                  <a:pt x="10756982" y="2978653"/>
                  <a:pt x="10707711" y="2985644"/>
                </a:cubicBezTo>
                <a:cubicBezTo>
                  <a:pt x="10665262" y="2992997"/>
                  <a:pt x="10617142" y="2997767"/>
                  <a:pt x="10576086" y="3015319"/>
                </a:cubicBezTo>
                <a:cubicBezTo>
                  <a:pt x="10568550" y="3020292"/>
                  <a:pt x="10550046" y="3022174"/>
                  <a:pt x="10534761" y="3019524"/>
                </a:cubicBezTo>
                <a:cubicBezTo>
                  <a:pt x="10532134" y="3019067"/>
                  <a:pt x="10529698" y="3018490"/>
                  <a:pt x="10527537" y="3017814"/>
                </a:cubicBezTo>
                <a:cubicBezTo>
                  <a:pt x="10492044" y="3020498"/>
                  <a:pt x="10362224" y="3032491"/>
                  <a:pt x="10321799" y="3035635"/>
                </a:cubicBezTo>
                <a:cubicBezTo>
                  <a:pt x="10318526" y="3029246"/>
                  <a:pt x="10298084" y="3040774"/>
                  <a:pt x="10284989" y="3036679"/>
                </a:cubicBezTo>
                <a:cubicBezTo>
                  <a:pt x="10275610" y="3033085"/>
                  <a:pt x="10267220" y="3035744"/>
                  <a:pt x="10257423" y="3036027"/>
                </a:cubicBezTo>
                <a:cubicBezTo>
                  <a:pt x="10244517" y="3033202"/>
                  <a:pt x="10202424" y="3038304"/>
                  <a:pt x="10191450" y="3041963"/>
                </a:cubicBezTo>
                <a:cubicBezTo>
                  <a:pt x="10165225" y="3054679"/>
                  <a:pt x="10105634" y="3045236"/>
                  <a:pt x="10083845" y="3054978"/>
                </a:cubicBezTo>
                <a:cubicBezTo>
                  <a:pt x="10075939" y="3056408"/>
                  <a:pt x="10068203" y="3056986"/>
                  <a:pt x="10060611" y="3057035"/>
                </a:cubicBezTo>
                <a:lnTo>
                  <a:pt x="10039363" y="3055961"/>
                </a:lnTo>
                <a:lnTo>
                  <a:pt x="10033322" y="3053238"/>
                </a:lnTo>
                <a:lnTo>
                  <a:pt x="10020337" y="3053912"/>
                </a:lnTo>
                <a:lnTo>
                  <a:pt x="10016616" y="3053498"/>
                </a:lnTo>
                <a:cubicBezTo>
                  <a:pt x="10009508" y="3052695"/>
                  <a:pt x="10002492" y="3051995"/>
                  <a:pt x="9995549" y="3051719"/>
                </a:cubicBezTo>
                <a:cubicBezTo>
                  <a:pt x="10004680" y="3065377"/>
                  <a:pt x="9937988" y="3051618"/>
                  <a:pt x="9957212" y="3062663"/>
                </a:cubicBezTo>
                <a:cubicBezTo>
                  <a:pt x="9920646" y="3063519"/>
                  <a:pt x="9948538" y="3073806"/>
                  <a:pt x="9904584" y="3063999"/>
                </a:cubicBezTo>
                <a:cubicBezTo>
                  <a:pt x="9847813" y="3075166"/>
                  <a:pt x="9758323" y="3071010"/>
                  <a:pt x="9713857" y="3087955"/>
                </a:cubicBezTo>
                <a:cubicBezTo>
                  <a:pt x="9719380" y="3081485"/>
                  <a:pt x="9695453" y="3076466"/>
                  <a:pt x="9678879" y="3079676"/>
                </a:cubicBezTo>
                <a:cubicBezTo>
                  <a:pt x="9698255" y="3054291"/>
                  <a:pt x="9613348" y="3102551"/>
                  <a:pt x="9598760" y="3085228"/>
                </a:cubicBezTo>
                <a:cubicBezTo>
                  <a:pt x="9598041" y="3101310"/>
                  <a:pt x="9523758" y="3128579"/>
                  <a:pt x="9488796" y="3115384"/>
                </a:cubicBezTo>
                <a:cubicBezTo>
                  <a:pt x="9435532" y="3118605"/>
                  <a:pt x="9397815" y="3131898"/>
                  <a:pt x="9341972" y="3126583"/>
                </a:cubicBezTo>
                <a:cubicBezTo>
                  <a:pt x="9340239" y="3128735"/>
                  <a:pt x="9337399" y="3130536"/>
                  <a:pt x="9333795" y="3132083"/>
                </a:cubicBezTo>
                <a:lnTo>
                  <a:pt x="9321736" y="3135834"/>
                </a:lnTo>
                <a:lnTo>
                  <a:pt x="9319405" y="3135561"/>
                </a:lnTo>
                <a:cubicBezTo>
                  <a:pt x="9310247" y="3135512"/>
                  <a:pt x="9305558" y="3136419"/>
                  <a:pt x="9302847" y="3137746"/>
                </a:cubicBezTo>
                <a:lnTo>
                  <a:pt x="9300930" y="3139687"/>
                </a:lnTo>
                <a:lnTo>
                  <a:pt x="9290106" y="3141645"/>
                </a:lnTo>
                <a:lnTo>
                  <a:pt x="9270220" y="3146737"/>
                </a:lnTo>
                <a:lnTo>
                  <a:pt x="9265150" y="3146531"/>
                </a:lnTo>
                <a:lnTo>
                  <a:pt x="9233057" y="3152408"/>
                </a:lnTo>
                <a:lnTo>
                  <a:pt x="9231974" y="3151938"/>
                </a:lnTo>
                <a:cubicBezTo>
                  <a:pt x="9228816" y="3151020"/>
                  <a:pt x="9225099" y="3150595"/>
                  <a:pt x="9220130" y="3151189"/>
                </a:cubicBezTo>
                <a:cubicBezTo>
                  <a:pt x="9218372" y="3142213"/>
                  <a:pt x="9213458" y="3148467"/>
                  <a:pt x="9198955" y="3151015"/>
                </a:cubicBezTo>
                <a:cubicBezTo>
                  <a:pt x="9192986" y="3137641"/>
                  <a:pt x="9157451" y="3149750"/>
                  <a:pt x="9142196" y="3143802"/>
                </a:cubicBezTo>
                <a:cubicBezTo>
                  <a:pt x="9131673" y="3145976"/>
                  <a:pt x="9120437" y="3148030"/>
                  <a:pt x="9108665" y="3149868"/>
                </a:cubicBezTo>
                <a:lnTo>
                  <a:pt x="9014086" y="3150791"/>
                </a:lnTo>
                <a:lnTo>
                  <a:pt x="8915037" y="3140020"/>
                </a:lnTo>
                <a:cubicBezTo>
                  <a:pt x="8878400" y="3139785"/>
                  <a:pt x="8846675" y="3135786"/>
                  <a:pt x="8815667" y="3138606"/>
                </a:cubicBezTo>
                <a:cubicBezTo>
                  <a:pt x="8803071" y="3135495"/>
                  <a:pt x="8791199" y="3134238"/>
                  <a:pt x="8779688" y="3138895"/>
                </a:cubicBezTo>
                <a:cubicBezTo>
                  <a:pt x="8745498" y="3137342"/>
                  <a:pt x="8737221" y="3130691"/>
                  <a:pt x="8715556" y="3135878"/>
                </a:cubicBezTo>
                <a:cubicBezTo>
                  <a:pt x="8696347" y="3125121"/>
                  <a:pt x="8695210" y="3129227"/>
                  <a:pt x="8686183" y="3132307"/>
                </a:cubicBezTo>
                <a:lnTo>
                  <a:pt x="8684895" y="3132527"/>
                </a:lnTo>
                <a:lnTo>
                  <a:pt x="8682270" y="3130989"/>
                </a:lnTo>
                <a:lnTo>
                  <a:pt x="8676836" y="3130278"/>
                </a:lnTo>
                <a:lnTo>
                  <a:pt x="8662002" y="3130735"/>
                </a:lnTo>
                <a:lnTo>
                  <a:pt x="8656423" y="3131304"/>
                </a:lnTo>
                <a:cubicBezTo>
                  <a:pt x="8652581" y="3131550"/>
                  <a:pt x="8650028" y="3131521"/>
                  <a:pt x="8648261" y="3131294"/>
                </a:cubicBezTo>
                <a:lnTo>
                  <a:pt x="8648057" y="3131167"/>
                </a:lnTo>
                <a:lnTo>
                  <a:pt x="8640412" y="3131403"/>
                </a:lnTo>
                <a:cubicBezTo>
                  <a:pt x="8627510" y="3132092"/>
                  <a:pt x="8614954" y="3133035"/>
                  <a:pt x="8603003" y="3134155"/>
                </a:cubicBezTo>
                <a:cubicBezTo>
                  <a:pt x="8592897" y="3127095"/>
                  <a:pt x="8548738" y="3135435"/>
                  <a:pt x="8553571" y="3122125"/>
                </a:cubicBezTo>
                <a:cubicBezTo>
                  <a:pt x="8537450" y="3123243"/>
                  <a:pt x="8527699" y="3128769"/>
                  <a:pt x="8533128" y="3120039"/>
                </a:cubicBezTo>
                <a:cubicBezTo>
                  <a:pt x="8527821" y="3120156"/>
                  <a:pt x="8524551" y="3119414"/>
                  <a:pt x="8522209" y="3118252"/>
                </a:cubicBezTo>
                <a:lnTo>
                  <a:pt x="8521532" y="3117705"/>
                </a:lnTo>
                <a:lnTo>
                  <a:pt x="8485667" y="3120406"/>
                </a:lnTo>
                <a:lnTo>
                  <a:pt x="8480905" y="3119749"/>
                </a:lnTo>
                <a:lnTo>
                  <a:pt x="8457530" y="3122810"/>
                </a:lnTo>
                <a:lnTo>
                  <a:pt x="8445451" y="3123697"/>
                </a:lnTo>
                <a:lnTo>
                  <a:pt x="8442039" y="3125378"/>
                </a:lnTo>
                <a:cubicBezTo>
                  <a:pt x="8438355" y="3126399"/>
                  <a:pt x="8433075" y="3126839"/>
                  <a:pt x="8424215" y="3125963"/>
                </a:cubicBezTo>
                <a:lnTo>
                  <a:pt x="8422165" y="3125491"/>
                </a:lnTo>
                <a:lnTo>
                  <a:pt x="8407465" y="3127979"/>
                </a:lnTo>
                <a:cubicBezTo>
                  <a:pt x="8402731" y="3129129"/>
                  <a:pt x="8398540" y="3130592"/>
                  <a:pt x="8395146" y="3132488"/>
                </a:cubicBezTo>
                <a:cubicBezTo>
                  <a:pt x="8345093" y="3122354"/>
                  <a:pt x="8297866" y="3131626"/>
                  <a:pt x="8243538" y="3129873"/>
                </a:cubicBezTo>
                <a:cubicBezTo>
                  <a:pt x="8220052" y="3114107"/>
                  <a:pt x="8126172" y="3133411"/>
                  <a:pt x="8112685" y="3148698"/>
                </a:cubicBezTo>
                <a:cubicBezTo>
                  <a:pt x="8112380" y="3135302"/>
                  <a:pt x="8044302" y="3153542"/>
                  <a:pt x="8026741" y="3154015"/>
                </a:cubicBezTo>
                <a:cubicBezTo>
                  <a:pt x="8020887" y="3154173"/>
                  <a:pt x="8020646" y="3152357"/>
                  <a:pt x="8030400" y="3146736"/>
                </a:cubicBezTo>
                <a:cubicBezTo>
                  <a:pt x="8011739" y="3148301"/>
                  <a:pt x="7992477" y="3141339"/>
                  <a:pt x="8002987" y="3135663"/>
                </a:cubicBezTo>
                <a:cubicBezTo>
                  <a:pt x="7946297" y="3147811"/>
                  <a:pt x="7862627" y="3135732"/>
                  <a:pt x="7798568" y="3141249"/>
                </a:cubicBezTo>
                <a:cubicBezTo>
                  <a:pt x="7763645" y="3127901"/>
                  <a:pt x="7782577" y="3140251"/>
                  <a:pt x="7746353" y="3137755"/>
                </a:cubicBezTo>
                <a:cubicBezTo>
                  <a:pt x="7756261" y="3150042"/>
                  <a:pt x="7702377" y="3130861"/>
                  <a:pt x="7700395" y="3144729"/>
                </a:cubicBezTo>
                <a:cubicBezTo>
                  <a:pt x="7693866" y="3143835"/>
                  <a:pt x="7687603" y="3142532"/>
                  <a:pt x="7681335" y="3141120"/>
                </a:cubicBezTo>
                <a:lnTo>
                  <a:pt x="7678044" y="3140387"/>
                </a:lnTo>
                <a:lnTo>
                  <a:pt x="7664890" y="3139855"/>
                </a:lnTo>
                <a:lnTo>
                  <a:pt x="7661183" y="3136706"/>
                </a:lnTo>
                <a:lnTo>
                  <a:pt x="7641383" y="3133755"/>
                </a:lnTo>
                <a:cubicBezTo>
                  <a:pt x="7633967" y="3133115"/>
                  <a:pt x="7625987" y="3132967"/>
                  <a:pt x="7617169" y="3133614"/>
                </a:cubicBezTo>
                <a:cubicBezTo>
                  <a:pt x="7595475" y="3139109"/>
                  <a:pt x="7561695" y="3132374"/>
                  <a:pt x="7531143" y="3132781"/>
                </a:cubicBezTo>
                <a:lnTo>
                  <a:pt x="7517113" y="3134483"/>
                </a:lnTo>
                <a:lnTo>
                  <a:pt x="7471320" y="3131645"/>
                </a:lnTo>
                <a:cubicBezTo>
                  <a:pt x="7458285" y="3131095"/>
                  <a:pt x="7444756" y="3130805"/>
                  <a:pt x="7430512" y="3131007"/>
                </a:cubicBezTo>
                <a:lnTo>
                  <a:pt x="7404071" y="3132361"/>
                </a:lnTo>
                <a:lnTo>
                  <a:pt x="7397140" y="3131239"/>
                </a:lnTo>
                <a:cubicBezTo>
                  <a:pt x="7385068" y="3131364"/>
                  <a:pt x="7369091" y="3135313"/>
                  <a:pt x="7370514" y="3130516"/>
                </a:cubicBezTo>
                <a:lnTo>
                  <a:pt x="7356953" y="3132179"/>
                </a:lnTo>
                <a:lnTo>
                  <a:pt x="7343567" y="3128350"/>
                </a:lnTo>
                <a:cubicBezTo>
                  <a:pt x="7342101" y="3127461"/>
                  <a:pt x="7340998" y="3126514"/>
                  <a:pt x="7340295" y="3125545"/>
                </a:cubicBezTo>
                <a:lnTo>
                  <a:pt x="7321348" y="3126804"/>
                </a:lnTo>
                <a:lnTo>
                  <a:pt x="7305815" y="3124063"/>
                </a:lnTo>
                <a:lnTo>
                  <a:pt x="7292274" y="3125855"/>
                </a:lnTo>
                <a:lnTo>
                  <a:pt x="7286654" y="3125451"/>
                </a:lnTo>
                <a:lnTo>
                  <a:pt x="7272685" y="3124094"/>
                </a:lnTo>
                <a:cubicBezTo>
                  <a:pt x="7265523" y="3123143"/>
                  <a:pt x="7257508" y="3121997"/>
                  <a:pt x="7248584" y="3121080"/>
                </a:cubicBezTo>
                <a:lnTo>
                  <a:pt x="7241065" y="3120661"/>
                </a:lnTo>
                <a:lnTo>
                  <a:pt x="7224696" y="3116051"/>
                </a:lnTo>
                <a:cubicBezTo>
                  <a:pt x="7212786" y="3112566"/>
                  <a:pt x="7203412" y="3110217"/>
                  <a:pt x="7193009" y="3112108"/>
                </a:cubicBezTo>
                <a:cubicBezTo>
                  <a:pt x="7175276" y="3107606"/>
                  <a:pt x="7162888" y="3094987"/>
                  <a:pt x="7137220" y="3098354"/>
                </a:cubicBezTo>
                <a:cubicBezTo>
                  <a:pt x="7145010" y="3092637"/>
                  <a:pt x="7108715" y="3097662"/>
                  <a:pt x="7104427" y="3091790"/>
                </a:cubicBezTo>
                <a:cubicBezTo>
                  <a:pt x="7102447" y="3087061"/>
                  <a:pt x="7090976" y="3087484"/>
                  <a:pt x="7082240" y="3085740"/>
                </a:cubicBezTo>
                <a:cubicBezTo>
                  <a:pt x="7076014" y="3080911"/>
                  <a:pt x="7032058" y="3076501"/>
                  <a:pt x="7016754" y="3077196"/>
                </a:cubicBezTo>
                <a:cubicBezTo>
                  <a:pt x="6973620" y="3082001"/>
                  <a:pt x="6938923" y="3062558"/>
                  <a:pt x="6904436" y="3065900"/>
                </a:cubicBezTo>
                <a:cubicBezTo>
                  <a:pt x="6895406" y="3065445"/>
                  <a:pt x="6887919" y="3064350"/>
                  <a:pt x="6881434" y="3062865"/>
                </a:cubicBezTo>
                <a:lnTo>
                  <a:pt x="6865273" y="3057749"/>
                </a:lnTo>
                <a:cubicBezTo>
                  <a:pt x="6865072" y="3056626"/>
                  <a:pt x="6864871" y="3055502"/>
                  <a:pt x="6864671" y="3054378"/>
                </a:cubicBezTo>
                <a:lnTo>
                  <a:pt x="6852599" y="3052306"/>
                </a:lnTo>
                <a:lnTo>
                  <a:pt x="6850143" y="3051232"/>
                </a:lnTo>
                <a:cubicBezTo>
                  <a:pt x="6845470" y="3049168"/>
                  <a:pt x="6840704" y="3047206"/>
                  <a:pt x="6835301" y="3045593"/>
                </a:cubicBezTo>
                <a:cubicBezTo>
                  <a:pt x="6820447" y="3058242"/>
                  <a:pt x="6786888" y="3033956"/>
                  <a:pt x="6784871" y="3046562"/>
                </a:cubicBezTo>
                <a:cubicBezTo>
                  <a:pt x="6752593" y="3039899"/>
                  <a:pt x="6759140" y="3053646"/>
                  <a:pt x="6738245" y="3037055"/>
                </a:cubicBezTo>
                <a:cubicBezTo>
                  <a:pt x="6671880" y="3034501"/>
                  <a:pt x="6603220" y="3013245"/>
                  <a:pt x="6537703" y="3017736"/>
                </a:cubicBezTo>
                <a:cubicBezTo>
                  <a:pt x="6553051" y="3013722"/>
                  <a:pt x="6541149" y="3004943"/>
                  <a:pt x="6521858" y="3004158"/>
                </a:cubicBezTo>
                <a:cubicBezTo>
                  <a:pt x="6580141" y="2987944"/>
                  <a:pt x="6428765" y="3009117"/>
                  <a:pt x="6445069" y="2992470"/>
                </a:cubicBezTo>
                <a:cubicBezTo>
                  <a:pt x="6417897" y="3005060"/>
                  <a:pt x="6310156" y="3011743"/>
                  <a:pt x="6302447" y="2994274"/>
                </a:cubicBezTo>
                <a:cubicBezTo>
                  <a:pt x="6252173" y="2986131"/>
                  <a:pt x="6198382" y="2989085"/>
                  <a:pt x="6160029" y="2973666"/>
                </a:cubicBezTo>
                <a:cubicBezTo>
                  <a:pt x="6155014" y="2975022"/>
                  <a:pt x="6149642" y="2975878"/>
                  <a:pt x="6144046" y="2976380"/>
                </a:cubicBezTo>
                <a:lnTo>
                  <a:pt x="6127670" y="2976929"/>
                </a:lnTo>
                <a:lnTo>
                  <a:pt x="6126155" y="2976245"/>
                </a:lnTo>
                <a:cubicBezTo>
                  <a:pt x="6118509" y="2974369"/>
                  <a:pt x="6113052" y="2974144"/>
                  <a:pt x="6108575" y="2974651"/>
                </a:cubicBezTo>
                <a:lnTo>
                  <a:pt x="6103746" y="2975803"/>
                </a:lnTo>
                <a:lnTo>
                  <a:pt x="6091377" y="2975180"/>
                </a:lnTo>
                <a:lnTo>
                  <a:pt x="6066183" y="2975222"/>
                </a:lnTo>
                <a:lnTo>
                  <a:pt x="6063287" y="2974353"/>
                </a:lnTo>
                <a:lnTo>
                  <a:pt x="6054813" y="2974911"/>
                </a:lnTo>
                <a:lnTo>
                  <a:pt x="6050809" y="2973985"/>
                </a:lnTo>
                <a:lnTo>
                  <a:pt x="6013979" y="2974553"/>
                </a:lnTo>
                <a:cubicBezTo>
                  <a:pt x="6013918" y="2974361"/>
                  <a:pt x="6013860" y="2974167"/>
                  <a:pt x="6013800" y="2973973"/>
                </a:cubicBezTo>
                <a:cubicBezTo>
                  <a:pt x="6012565" y="2972689"/>
                  <a:pt x="6010070" y="2971765"/>
                  <a:pt x="6004866" y="2971570"/>
                </a:cubicBezTo>
                <a:cubicBezTo>
                  <a:pt x="6017706" y="2963268"/>
                  <a:pt x="6003515" y="2968156"/>
                  <a:pt x="5987036" y="2968315"/>
                </a:cubicBezTo>
                <a:cubicBezTo>
                  <a:pt x="6003302" y="2955458"/>
                  <a:pt x="5953573" y="2961108"/>
                  <a:pt x="5950027" y="2953546"/>
                </a:cubicBezTo>
                <a:cubicBezTo>
                  <a:pt x="5937559" y="2953953"/>
                  <a:pt x="5924668" y="2954151"/>
                  <a:pt x="5911668" y="2954074"/>
                </a:cubicBezTo>
                <a:lnTo>
                  <a:pt x="5904110" y="2953861"/>
                </a:lnTo>
                <a:cubicBezTo>
                  <a:pt x="5904082" y="2953815"/>
                  <a:pt x="5904053" y="2953769"/>
                  <a:pt x="5904026" y="2953724"/>
                </a:cubicBezTo>
                <a:cubicBezTo>
                  <a:pt x="5902528" y="2953395"/>
                  <a:pt x="5900097" y="2953219"/>
                  <a:pt x="5896189" y="2953236"/>
                </a:cubicBezTo>
                <a:lnTo>
                  <a:pt x="5890331" y="2953471"/>
                </a:lnTo>
                <a:lnTo>
                  <a:pt x="5875672" y="2953056"/>
                </a:lnTo>
                <a:lnTo>
                  <a:pt x="5871070" y="2952035"/>
                </a:lnTo>
                <a:lnTo>
                  <a:pt x="5869888" y="2950364"/>
                </a:lnTo>
                <a:lnTo>
                  <a:pt x="5868461" y="2950506"/>
                </a:lnTo>
                <a:cubicBezTo>
                  <a:pt x="5857092" y="2953019"/>
                  <a:pt x="5852416" y="2957005"/>
                  <a:pt x="5843343" y="2945262"/>
                </a:cubicBezTo>
                <a:cubicBezTo>
                  <a:pt x="5817989" y="2949116"/>
                  <a:pt x="5815840" y="2942065"/>
                  <a:pt x="5784331" y="2938531"/>
                </a:cubicBezTo>
                <a:cubicBezTo>
                  <a:pt x="5769202" y="2942455"/>
                  <a:pt x="5758885" y="2940521"/>
                  <a:pt x="5749498" y="2936713"/>
                </a:cubicBezTo>
                <a:cubicBezTo>
                  <a:pt x="5717228" y="2937683"/>
                  <a:pt x="5690227" y="2931877"/>
                  <a:pt x="5655214" y="2929503"/>
                </a:cubicBezTo>
                <a:cubicBezTo>
                  <a:pt x="5614827" y="2933899"/>
                  <a:pt x="5598877" y="2923069"/>
                  <a:pt x="5561446" y="2920575"/>
                </a:cubicBezTo>
                <a:cubicBezTo>
                  <a:pt x="5525084" y="2929276"/>
                  <a:pt x="5537471" y="2911136"/>
                  <a:pt x="5519456" y="2906631"/>
                </a:cubicBezTo>
                <a:lnTo>
                  <a:pt x="5514099" y="2906097"/>
                </a:lnTo>
                <a:lnTo>
                  <a:pt x="5499273" y="2907057"/>
                </a:lnTo>
                <a:lnTo>
                  <a:pt x="5493664" y="2907817"/>
                </a:lnTo>
                <a:cubicBezTo>
                  <a:pt x="5489815" y="2908191"/>
                  <a:pt x="5487270" y="2908250"/>
                  <a:pt x="5485530" y="2908080"/>
                </a:cubicBezTo>
                <a:lnTo>
                  <a:pt x="5485337" y="2907959"/>
                </a:lnTo>
                <a:lnTo>
                  <a:pt x="5477696" y="2908455"/>
                </a:lnTo>
                <a:cubicBezTo>
                  <a:pt x="5464775" y="2909581"/>
                  <a:pt x="5452182" y="2910951"/>
                  <a:pt x="5440170" y="2912482"/>
                </a:cubicBezTo>
                <a:cubicBezTo>
                  <a:pt x="5430698" y="2905718"/>
                  <a:pt x="5385970" y="2915593"/>
                  <a:pt x="5391911" y="2902040"/>
                </a:cubicBezTo>
                <a:cubicBezTo>
                  <a:pt x="5375744" y="2903707"/>
                  <a:pt x="5365560" y="2909594"/>
                  <a:pt x="5371708" y="2900629"/>
                </a:cubicBezTo>
                <a:cubicBezTo>
                  <a:pt x="5366408" y="2900926"/>
                  <a:pt x="5363213" y="2900288"/>
                  <a:pt x="5360976" y="2899197"/>
                </a:cubicBezTo>
                <a:lnTo>
                  <a:pt x="5360345" y="2898671"/>
                </a:lnTo>
                <a:lnTo>
                  <a:pt x="5324367" y="2902593"/>
                </a:lnTo>
                <a:lnTo>
                  <a:pt x="5319673" y="2902094"/>
                </a:lnTo>
                <a:lnTo>
                  <a:pt x="5296114" y="2905958"/>
                </a:lnTo>
                <a:lnTo>
                  <a:pt x="5283999" y="2907258"/>
                </a:lnTo>
                <a:lnTo>
                  <a:pt x="5280460" y="2909063"/>
                </a:lnTo>
                <a:cubicBezTo>
                  <a:pt x="5276699" y="2910214"/>
                  <a:pt x="5271395" y="2910834"/>
                  <a:pt x="5262637" y="2910250"/>
                </a:cubicBezTo>
                <a:lnTo>
                  <a:pt x="5260635" y="2909845"/>
                </a:lnTo>
                <a:lnTo>
                  <a:pt x="5245770" y="2912842"/>
                </a:lnTo>
                <a:cubicBezTo>
                  <a:pt x="5240955" y="2914159"/>
                  <a:pt x="5236652" y="2915770"/>
                  <a:pt x="5233108" y="2917794"/>
                </a:cubicBezTo>
                <a:cubicBezTo>
                  <a:pt x="5184071" y="2909280"/>
                  <a:pt x="5136210" y="2920197"/>
                  <a:pt x="5082201" y="2920260"/>
                </a:cubicBezTo>
                <a:lnTo>
                  <a:pt x="4939211" y="2931760"/>
                </a:lnTo>
                <a:cubicBezTo>
                  <a:pt x="4920477" y="2933960"/>
                  <a:pt x="4783353" y="2943291"/>
                  <a:pt x="4794309" y="2937227"/>
                </a:cubicBezTo>
                <a:cubicBezTo>
                  <a:pt x="4736776" y="2951353"/>
                  <a:pt x="4701995" y="2938961"/>
                  <a:pt x="4637676" y="2946666"/>
                </a:cubicBezTo>
                <a:cubicBezTo>
                  <a:pt x="4603987" y="2934412"/>
                  <a:pt x="4621816" y="2946201"/>
                  <a:pt x="4585922" y="2944906"/>
                </a:cubicBezTo>
                <a:cubicBezTo>
                  <a:pt x="4594760" y="2956935"/>
                  <a:pt x="4542663" y="2939450"/>
                  <a:pt x="4539516" y="2953466"/>
                </a:cubicBezTo>
                <a:cubicBezTo>
                  <a:pt x="4533082" y="2952789"/>
                  <a:pt x="4526953" y="2951687"/>
                  <a:pt x="4520819" y="2950477"/>
                </a:cubicBezTo>
                <a:lnTo>
                  <a:pt x="4517604" y="2949852"/>
                </a:lnTo>
                <a:lnTo>
                  <a:pt x="4504537" y="2949759"/>
                </a:lnTo>
                <a:lnTo>
                  <a:pt x="4501104" y="2946715"/>
                </a:lnTo>
                <a:lnTo>
                  <a:pt x="4342695" y="2951638"/>
                </a:lnTo>
                <a:cubicBezTo>
                  <a:pt x="4328954" y="2954609"/>
                  <a:pt x="4284038" y="2957184"/>
                  <a:pt x="4274096" y="2953640"/>
                </a:cubicBezTo>
                <a:cubicBezTo>
                  <a:pt x="4264434" y="2953346"/>
                  <a:pt x="4254047" y="2955481"/>
                  <a:pt x="4248170" y="2951384"/>
                </a:cubicBezTo>
                <a:lnTo>
                  <a:pt x="4147924" y="2945945"/>
                </a:lnTo>
                <a:cubicBezTo>
                  <a:pt x="4131656" y="2952619"/>
                  <a:pt x="4104816" y="2942907"/>
                  <a:pt x="4061825" y="2944206"/>
                </a:cubicBezTo>
                <a:cubicBezTo>
                  <a:pt x="4044045" y="2951860"/>
                  <a:pt x="4032845" y="2944993"/>
                  <a:pt x="3998557" y="2955821"/>
                </a:cubicBezTo>
                <a:cubicBezTo>
                  <a:pt x="3997072" y="2955023"/>
                  <a:pt x="3995237" y="2954313"/>
                  <a:pt x="3993107" y="2953708"/>
                </a:cubicBezTo>
                <a:cubicBezTo>
                  <a:pt x="3980729" y="2950196"/>
                  <a:pt x="3961302" y="2950972"/>
                  <a:pt x="3949713" y="2955441"/>
                </a:cubicBezTo>
                <a:cubicBezTo>
                  <a:pt x="3894925" y="2970367"/>
                  <a:pt x="3844508" y="2972262"/>
                  <a:pt x="3797284" y="2977037"/>
                </a:cubicBezTo>
                <a:cubicBezTo>
                  <a:pt x="3743822" y="2981057"/>
                  <a:pt x="3778974" y="2965129"/>
                  <a:pt x="3712498" y="2979996"/>
                </a:cubicBezTo>
                <a:cubicBezTo>
                  <a:pt x="3705202" y="2975373"/>
                  <a:pt x="3696720" y="2975524"/>
                  <a:pt x="3682471" y="2978543"/>
                </a:cubicBezTo>
                <a:cubicBezTo>
                  <a:pt x="3656488" y="2980127"/>
                  <a:pt x="3658300" y="2967587"/>
                  <a:pt x="3632163" y="2976264"/>
                </a:cubicBezTo>
                <a:cubicBezTo>
                  <a:pt x="3636766" y="2969363"/>
                  <a:pt x="3582819" y="2975892"/>
                  <a:pt x="3594728" y="2968398"/>
                </a:cubicBezTo>
                <a:cubicBezTo>
                  <a:pt x="3577705" y="2963064"/>
                  <a:pt x="3569481" y="2973476"/>
                  <a:pt x="3552594" y="2968934"/>
                </a:cubicBezTo>
                <a:cubicBezTo>
                  <a:pt x="3533613" y="2968552"/>
                  <a:pt x="3563577" y="2975594"/>
                  <a:pt x="3542589" y="2977031"/>
                </a:cubicBezTo>
                <a:cubicBezTo>
                  <a:pt x="3517131" y="2977564"/>
                  <a:pt x="3517346" y="2989828"/>
                  <a:pt x="3497591" y="2975018"/>
                </a:cubicBezTo>
                <a:lnTo>
                  <a:pt x="3429352" y="2971090"/>
                </a:lnTo>
                <a:cubicBezTo>
                  <a:pt x="3414141" y="2975624"/>
                  <a:pt x="3401904" y="2974195"/>
                  <a:pt x="3389938" y="2970884"/>
                </a:cubicBezTo>
                <a:cubicBezTo>
                  <a:pt x="3354504" y="2973297"/>
                  <a:pt x="3322178" y="2968827"/>
                  <a:pt x="3282344" y="2968084"/>
                </a:cubicBezTo>
                <a:cubicBezTo>
                  <a:pt x="3239277" y="2974224"/>
                  <a:pt x="3217192" y="2964327"/>
                  <a:pt x="3174624" y="2963576"/>
                </a:cubicBezTo>
                <a:cubicBezTo>
                  <a:pt x="3132504" y="2975210"/>
                  <a:pt x="3146911" y="2949576"/>
                  <a:pt x="3111077" y="2951285"/>
                </a:cubicBezTo>
                <a:cubicBezTo>
                  <a:pt x="3052732" y="2962418"/>
                  <a:pt x="3112543" y="2942881"/>
                  <a:pt x="3022501" y="2948619"/>
                </a:cubicBezTo>
                <a:cubicBezTo>
                  <a:pt x="3017399" y="2950352"/>
                  <a:pt x="3006521" y="2948989"/>
                  <a:pt x="3007714" y="2946762"/>
                </a:cubicBezTo>
                <a:cubicBezTo>
                  <a:pt x="2987987" y="2948105"/>
                  <a:pt x="2931270" y="2937206"/>
                  <a:pt x="2903098" y="2940576"/>
                </a:cubicBezTo>
                <a:cubicBezTo>
                  <a:pt x="2848155" y="2935894"/>
                  <a:pt x="2821430" y="2947095"/>
                  <a:pt x="2781591" y="2946394"/>
                </a:cubicBezTo>
                <a:cubicBezTo>
                  <a:pt x="2735559" y="2940279"/>
                  <a:pt x="2708563" y="2934146"/>
                  <a:pt x="2627942" y="2919996"/>
                </a:cubicBezTo>
                <a:lnTo>
                  <a:pt x="2354959" y="2882080"/>
                </a:lnTo>
                <a:cubicBezTo>
                  <a:pt x="2252426" y="2847776"/>
                  <a:pt x="2124519" y="2878188"/>
                  <a:pt x="2063184" y="2879109"/>
                </a:cubicBezTo>
                <a:cubicBezTo>
                  <a:pt x="2038620" y="2892844"/>
                  <a:pt x="2017217" y="2880735"/>
                  <a:pt x="1986946" y="2887619"/>
                </a:cubicBezTo>
                <a:cubicBezTo>
                  <a:pt x="1919067" y="2894646"/>
                  <a:pt x="1852404" y="2912737"/>
                  <a:pt x="1763479" y="2909077"/>
                </a:cubicBezTo>
                <a:cubicBezTo>
                  <a:pt x="1726097" y="2949538"/>
                  <a:pt x="1621108" y="2933327"/>
                  <a:pt x="1537980" y="2960398"/>
                </a:cubicBezTo>
                <a:cubicBezTo>
                  <a:pt x="1489205" y="2967965"/>
                  <a:pt x="1410921" y="2954082"/>
                  <a:pt x="1395229" y="2975625"/>
                </a:cubicBezTo>
                <a:cubicBezTo>
                  <a:pt x="1371975" y="2964548"/>
                  <a:pt x="1352259" y="2986116"/>
                  <a:pt x="1327834" y="2989485"/>
                </a:cubicBezTo>
                <a:cubicBezTo>
                  <a:pt x="1307734" y="2982782"/>
                  <a:pt x="1298456" y="2990289"/>
                  <a:pt x="1280757" y="2992959"/>
                </a:cubicBezTo>
                <a:cubicBezTo>
                  <a:pt x="1272383" y="2988567"/>
                  <a:pt x="1257337" y="2989790"/>
                  <a:pt x="1252582" y="2995877"/>
                </a:cubicBezTo>
                <a:cubicBezTo>
                  <a:pt x="1260705" y="3008688"/>
                  <a:pt x="1207969" y="3005420"/>
                  <a:pt x="1204670" y="3014826"/>
                </a:cubicBezTo>
                <a:cubicBezTo>
                  <a:pt x="1174431" y="3018683"/>
                  <a:pt x="1041848" y="3015513"/>
                  <a:pt x="1020457" y="3031603"/>
                </a:cubicBezTo>
                <a:cubicBezTo>
                  <a:pt x="959520" y="3042500"/>
                  <a:pt x="869308" y="3024872"/>
                  <a:pt x="843248" y="3026954"/>
                </a:cubicBezTo>
                <a:cubicBezTo>
                  <a:pt x="815646" y="3001836"/>
                  <a:pt x="694189" y="3080490"/>
                  <a:pt x="583517" y="3089095"/>
                </a:cubicBezTo>
                <a:cubicBezTo>
                  <a:pt x="568425" y="3087467"/>
                  <a:pt x="560448" y="3088013"/>
                  <a:pt x="556836" y="3094374"/>
                </a:cubicBezTo>
                <a:cubicBezTo>
                  <a:pt x="528264" y="3099747"/>
                  <a:pt x="471823" y="3109156"/>
                  <a:pt x="412089" y="3121334"/>
                </a:cubicBezTo>
                <a:cubicBezTo>
                  <a:pt x="367235" y="3131096"/>
                  <a:pt x="143790" y="3139436"/>
                  <a:pt x="83929" y="3150566"/>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838200" y="3905833"/>
            <a:ext cx="4215063" cy="23987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Highest Launch Success Ratio</a:t>
            </a:r>
          </a:p>
        </p:txBody>
      </p:sp>
      <p:pic>
        <p:nvPicPr>
          <p:cNvPr id="4" name="Picture 3">
            <a:extLst>
              <a:ext uri="{FF2B5EF4-FFF2-40B4-BE49-F238E27FC236}">
                <a16:creationId xmlns:a16="http://schemas.microsoft.com/office/drawing/2014/main" id="{14405CCE-BBC8-E768-9FA5-B7AB1B528EF8}"/>
              </a:ext>
            </a:extLst>
          </p:cNvPr>
          <p:cNvPicPr>
            <a:picLocks noChangeAspect="1"/>
          </p:cNvPicPr>
          <p:nvPr/>
        </p:nvPicPr>
        <p:blipFill>
          <a:blip r:embed="rId2"/>
          <a:stretch>
            <a:fillRect/>
          </a:stretch>
        </p:blipFill>
        <p:spPr>
          <a:xfrm>
            <a:off x="1764518" y="553454"/>
            <a:ext cx="8664133" cy="2469279"/>
          </a:xfrm>
          <a:prstGeom prst="rect">
            <a:avLst/>
          </a:pr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630779" y="3884452"/>
            <a:ext cx="5723021" cy="2398713"/>
          </a:xfrm>
          <a:prstGeom prst="rect">
            <a:avLst/>
          </a:prstGeom>
        </p:spPr>
        <p:txBody>
          <a:bodyPr vert="horz" lIns="91440" tIns="45720" rIns="91440" bIns="45720" rtlCol="0" anchor="ctr">
            <a:normAutofit/>
          </a:bodyPr>
          <a:lstStyle/>
          <a:p>
            <a:r>
              <a:rPr lang="en-US" sz="1600" dirty="0"/>
              <a:t>CCAFS SLC-40 had the highest successful landing rate out of the 4 landing sites</a:t>
            </a:r>
          </a:p>
          <a:p>
            <a:pPr lvl="1"/>
            <a:r>
              <a:rPr lang="en-US" sz="1200" dirty="0"/>
              <a:t>Despite having the least number of successful launches, out of the launches that this launch site did have, around 43% resulted in a successful landing</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tint val="75000"/>
                  </a:schemeClr>
                </a:solidFill>
                <a:latin typeface="+mn-lt"/>
              </a:rPr>
              <a:pPr>
                <a:spcAft>
                  <a:spcPts val="600"/>
                </a:spcAft>
              </a:pPr>
              <a:t>43</a:t>
            </a:fld>
            <a:endParaRPr lang="en-US" sz="1000">
              <a:solidFill>
                <a:schemeClr val="tx1">
                  <a:tint val="75000"/>
                </a:schemeClr>
              </a:solidFill>
              <a:latin typeface="+mn-lt"/>
            </a:endParaRPr>
          </a:p>
        </p:txBody>
      </p:sp>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6">
            <a:extLst>
              <a:ext uri="{FF2B5EF4-FFF2-40B4-BE49-F238E27FC236}">
                <a16:creationId xmlns:a16="http://schemas.microsoft.com/office/drawing/2014/main" id="{2596F992-698C-48C0-9D89-70DA4CE92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818984" y="4230093"/>
            <a:ext cx="4150581" cy="180016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dirty="0">
                <a:solidFill>
                  <a:schemeClr val="tx1"/>
                </a:solidFill>
                <a:latin typeface="+mj-lt"/>
                <a:ea typeface="+mj-ea"/>
                <a:cs typeface="+mj-cs"/>
              </a:rPr>
              <a:t>Payload and Booster Version to Success Rate</a:t>
            </a:r>
          </a:p>
        </p:txBody>
      </p:sp>
      <p:pic>
        <p:nvPicPr>
          <p:cNvPr id="4" name="Picture 3">
            <a:extLst>
              <a:ext uri="{FF2B5EF4-FFF2-40B4-BE49-F238E27FC236}">
                <a16:creationId xmlns:a16="http://schemas.microsoft.com/office/drawing/2014/main" id="{89D29077-7300-7597-A8A2-5D13D09EB667}"/>
              </a:ext>
            </a:extLst>
          </p:cNvPr>
          <p:cNvPicPr>
            <a:picLocks noChangeAspect="1"/>
          </p:cNvPicPr>
          <p:nvPr/>
        </p:nvPicPr>
        <p:blipFill>
          <a:blip r:embed="rId2"/>
          <a:stretch>
            <a:fillRect/>
          </a:stretch>
        </p:blipFill>
        <p:spPr>
          <a:xfrm>
            <a:off x="-1" y="827742"/>
            <a:ext cx="12191998" cy="2133599"/>
          </a:xfrm>
          <a:prstGeom prst="rect">
            <a:avLst/>
          </a:pr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246415" y="4230094"/>
            <a:ext cx="6235268" cy="1800164"/>
          </a:xfrm>
          <a:prstGeom prst="rect">
            <a:avLst/>
          </a:prstGeom>
        </p:spPr>
        <p:txBody>
          <a:bodyPr vert="horz" lIns="91440" tIns="45720" rIns="91440" bIns="45720" rtlCol="0" anchor="t">
            <a:normAutofit lnSpcReduction="10000"/>
          </a:bodyPr>
          <a:lstStyle/>
          <a:p>
            <a:pPr>
              <a:spcBef>
                <a:spcPts val="1400"/>
              </a:spcBef>
            </a:pPr>
            <a:endParaRPr lang="en-US" sz="1000" dirty="0"/>
          </a:p>
          <a:p>
            <a:pPr>
              <a:spcBef>
                <a:spcPts val="1400"/>
              </a:spcBef>
            </a:pPr>
            <a:r>
              <a:rPr lang="en-US" sz="1000" dirty="0"/>
              <a:t>Explain the important elements and findings on the screenshot, such as which payload range or booster version have the largest success rate, etc.</a:t>
            </a:r>
          </a:p>
          <a:p>
            <a:pPr>
              <a:spcBef>
                <a:spcPts val="1400"/>
              </a:spcBef>
            </a:pPr>
            <a:r>
              <a:rPr lang="en-US" sz="1000" dirty="0"/>
              <a:t>FT and B4 Boosters were the boosters which experienced the most success when the payload is between a range of 2000kg and 5500kg</a:t>
            </a:r>
          </a:p>
          <a:p>
            <a:pPr>
              <a:spcBef>
                <a:spcPts val="1400"/>
              </a:spcBef>
            </a:pPr>
            <a:r>
              <a:rPr lang="en-US" sz="1000" dirty="0"/>
              <a:t>In general, those with a payload mass higher than 6000kg were unsuccessful</a:t>
            </a:r>
          </a:p>
          <a:p>
            <a:pPr>
              <a:spcBef>
                <a:spcPts val="1400"/>
              </a:spcBef>
            </a:pPr>
            <a:r>
              <a:rPr lang="en-US" sz="1000" dirty="0"/>
              <a:t>For those with a payload mass of less than 2000kg, it’s success depended on the booster version; FT and B4 being more </a:t>
            </a:r>
            <a:r>
              <a:rPr lang="en-US" sz="1000" dirty="0" err="1"/>
              <a:t>sucessful</a:t>
            </a:r>
            <a:endParaRPr lang="en-US" sz="1000" dirty="0"/>
          </a:p>
          <a:p>
            <a:pPr>
              <a:spcBef>
                <a:spcPts val="1400"/>
              </a:spcBef>
            </a:pPr>
            <a:endParaRPr lang="en-US" sz="1000" dirty="0"/>
          </a:p>
        </p:txBody>
      </p:sp>
      <p:sp>
        <p:nvSpPr>
          <p:cNvPr id="23" name="Rectangle 18">
            <a:extLst>
              <a:ext uri="{FF2B5EF4-FFF2-40B4-BE49-F238E27FC236}">
                <a16:creationId xmlns:a16="http://schemas.microsoft.com/office/drawing/2014/main" id="{E7BFF8DC-0AE7-4AD2-9B28-2E5F26D62C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E0162AD-C6E5-4BF8-A453-76ADB36877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rgbClr val="000000">
                  <a:alpha val="31000"/>
                </a:srgbClr>
              </a:gs>
              <a:gs pos="99000">
                <a:schemeClr val="accent1"/>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1704320" y="6451877"/>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44</a:t>
            </a:fld>
            <a:endParaRPr lang="en-US" sz="1100">
              <a:solidFill>
                <a:srgbClr val="FFFFFF"/>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68D8986-45AC-4FB5-96E8-C45F9603EB5E}"/>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Classification Accuracy</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Logistic Regression, Support Vector Machines, and K Nearest Neighbors had the highest accuracy of 94.44%</a:t>
            </a:r>
          </a:p>
        </p:txBody>
      </p:sp>
      <p:sp>
        <p:nvSpPr>
          <p:cNvPr id="20" name="Rectangle 13">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C1DFCDB-2C53-D2BC-E83A-FC22363086BA}"/>
              </a:ext>
            </a:extLst>
          </p:cNvPr>
          <p:cNvPicPr>
            <a:picLocks noChangeAspect="1"/>
          </p:cNvPicPr>
          <p:nvPr/>
        </p:nvPicPr>
        <p:blipFill>
          <a:blip r:embed="rId2"/>
          <a:stretch>
            <a:fillRect/>
          </a:stretch>
        </p:blipFill>
        <p:spPr>
          <a:xfrm>
            <a:off x="5405862" y="1132508"/>
            <a:ext cx="6019331" cy="4589738"/>
          </a:xfrm>
          <a:prstGeom prst="rect">
            <a:avLst/>
          </a:prstGeom>
          <a:effectLst/>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46</a:t>
            </a:fld>
            <a:endParaRPr lang="en-US" sz="1200">
              <a:solidFill>
                <a:srgbClr val="303030"/>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F63FF5A-B9E2-4989-825C-C62CD37CBB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648930" y="629266"/>
            <a:ext cx="3605572" cy="16766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a:solidFill>
                  <a:schemeClr val="tx1"/>
                </a:solidFill>
                <a:latin typeface="+mj-lt"/>
                <a:ea typeface="+mj-ea"/>
                <a:cs typeface="+mj-cs"/>
              </a:rPr>
              <a:t>Confusion Matrix</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48931" y="2438401"/>
            <a:ext cx="3605571" cy="3779520"/>
          </a:xfrm>
          <a:prstGeom prst="rect">
            <a:avLst/>
          </a:prstGeom>
        </p:spPr>
        <p:txBody>
          <a:bodyPr vert="horz" lIns="91440" tIns="45720" rIns="91440" bIns="45720" rtlCol="0">
            <a:normAutofit/>
          </a:bodyPr>
          <a:lstStyle/>
          <a:p>
            <a:pPr>
              <a:spcBef>
                <a:spcPts val="1400"/>
              </a:spcBef>
            </a:pPr>
            <a:r>
              <a:rPr lang="en-US" sz="1800"/>
              <a:t>The following Confusion Matrix is shared by the 3 models who had the highest accuracy</a:t>
            </a:r>
          </a:p>
          <a:p>
            <a:pPr>
              <a:spcBef>
                <a:spcPts val="1400"/>
              </a:spcBef>
            </a:pPr>
            <a:r>
              <a:rPr lang="en-US" sz="1800"/>
              <a:t>The model correctly predicted 100% of the time when the first stage rocket would land successfully, but would have issues of predicting those that did not land successfully as successful, albeit a low percent </a:t>
            </a:r>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292608" y="6356350"/>
            <a:ext cx="6858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47</a:t>
            </a:fld>
            <a:endParaRPr lang="en-US" sz="1200">
              <a:solidFill>
                <a:prstClr val="black">
                  <a:tint val="75000"/>
                </a:prstClr>
              </a:solidFill>
              <a:latin typeface="Calibri" panose="020F0502020204030204"/>
            </a:endParaRPr>
          </a:p>
        </p:txBody>
      </p:sp>
      <p:sp>
        <p:nvSpPr>
          <p:cNvPr id="16" name="Rectangle 15">
            <a:extLst>
              <a:ext uri="{FF2B5EF4-FFF2-40B4-BE49-F238E27FC236}">
                <a16:creationId xmlns:a16="http://schemas.microsoft.com/office/drawing/2014/main" id="{577D1452-F0B7-431E-9A24-D3F7103D8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20">
            <a:extLst>
              <a:ext uri="{FF2B5EF4-FFF2-40B4-BE49-F238E27FC236}">
                <a16:creationId xmlns:a16="http://schemas.microsoft.com/office/drawing/2014/main" id="{A660F4F9-5DF5-4F15-BE6A-CD8648BB1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8267" y="559407"/>
            <a:ext cx="6594522"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5927AA1-B924-F6AB-9127-CD086E4B26B7}"/>
              </a:ext>
            </a:extLst>
          </p:cNvPr>
          <p:cNvPicPr>
            <a:picLocks noChangeAspect="1"/>
          </p:cNvPicPr>
          <p:nvPr/>
        </p:nvPicPr>
        <p:blipFill rotWithShape="1">
          <a:blip r:embed="rId2"/>
          <a:srcRect r="779"/>
          <a:stretch/>
        </p:blipFill>
        <p:spPr>
          <a:xfrm>
            <a:off x="5283708" y="722376"/>
            <a:ext cx="6263640" cy="5413248"/>
          </a:xfrm>
          <a:prstGeom prst="rect">
            <a:avLst/>
          </a:prstGeom>
          <a:effectLst/>
        </p:spPr>
      </p:pic>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6513788" y="365125"/>
            <a:ext cx="4840010" cy="18073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tx1"/>
                </a:solidFill>
                <a:latin typeface="+mj-lt"/>
                <a:ea typeface="+mj-ea"/>
                <a:cs typeface="+mj-cs"/>
              </a:rPr>
              <a:t>Conclusions</a:t>
            </a:r>
          </a:p>
        </p:txBody>
      </p:sp>
      <p:pic>
        <p:nvPicPr>
          <p:cNvPr id="11" name="Picture 10">
            <a:extLst>
              <a:ext uri="{FF2B5EF4-FFF2-40B4-BE49-F238E27FC236}">
                <a16:creationId xmlns:a16="http://schemas.microsoft.com/office/drawing/2014/main" id="{520834EB-9236-4309-4481-273DA12CFBAA}"/>
              </a:ext>
            </a:extLst>
          </p:cNvPr>
          <p:cNvPicPr>
            <a:picLocks noChangeAspect="1"/>
          </p:cNvPicPr>
          <p:nvPr/>
        </p:nvPicPr>
        <p:blipFill rotWithShape="1">
          <a:blip r:embed="rId2"/>
          <a:srcRect l="20944" r="16624"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6513788" y="2333297"/>
            <a:ext cx="4840010" cy="3843666"/>
          </a:xfrm>
          <a:prstGeom prst="rect">
            <a:avLst/>
          </a:prstGeom>
        </p:spPr>
        <p:txBody>
          <a:bodyPr vert="horz" lIns="91440" tIns="45720" rIns="91440" bIns="45720" rtlCol="0">
            <a:normAutofit/>
          </a:bodyPr>
          <a:lstStyle/>
          <a:p>
            <a:pPr>
              <a:spcBef>
                <a:spcPts val="1400"/>
              </a:spcBef>
            </a:pPr>
            <a:r>
              <a:rPr lang="en-US" sz="1400" dirty="0"/>
              <a:t>From the analysis conducted on this scenario, the following conclusions should be particularly noted:</a:t>
            </a:r>
          </a:p>
          <a:p>
            <a:pPr lvl="1">
              <a:spcBef>
                <a:spcPts val="1400"/>
              </a:spcBef>
            </a:pPr>
            <a:r>
              <a:rPr lang="en-US" sz="1400" dirty="0"/>
              <a:t>Payload Mass, Orbit Type, and Booster Versions were key elements in determining on whether the first stage rocket would land successfully</a:t>
            </a:r>
          </a:p>
          <a:p>
            <a:pPr lvl="2">
              <a:spcBef>
                <a:spcPts val="1400"/>
              </a:spcBef>
            </a:pPr>
            <a:r>
              <a:rPr lang="en-US" sz="1400" dirty="0"/>
              <a:t>Another aspect to consider is that the more recent (such as future launches) will tend to have a higher success rate compared to launches with similar conditions during the first few launches by SpaceX</a:t>
            </a:r>
          </a:p>
          <a:p>
            <a:pPr lvl="1">
              <a:spcBef>
                <a:spcPts val="1400"/>
              </a:spcBef>
            </a:pPr>
            <a:r>
              <a:rPr lang="en-US" sz="1400" dirty="0"/>
              <a:t>The 3 models selected, </a:t>
            </a:r>
            <a:r>
              <a:rPr lang="en-US" sz="1400" dirty="0" err="1"/>
              <a:t>LogReg</a:t>
            </a:r>
            <a:r>
              <a:rPr lang="en-US" sz="1400" dirty="0"/>
              <a:t>, SVM, and KNN, are able to determine whether launches would result in successful landing but with a slight problem with False Positives (predicting a successful landing when it will not). Regardless, all three models sport a 90% plus accuracy for out of sample data</a:t>
            </a:r>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48</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66826"/>
            <a:ext cx="10104817" cy="5525860"/>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000" dirty="0">
                <a:solidFill>
                  <a:srgbClr val="0B49CB"/>
                </a:solidFill>
                <a:latin typeface="Abadi"/>
              </a:rPr>
              <a:t>Executive Summary</a:t>
            </a:r>
          </a:p>
          <a:p>
            <a:pPr>
              <a:lnSpc>
                <a:spcPct val="120000"/>
              </a:lnSpc>
              <a:spcBef>
                <a:spcPts val="1400"/>
              </a:spcBef>
            </a:pPr>
            <a:r>
              <a:rPr lang="en-US" sz="5600" dirty="0">
                <a:solidFill>
                  <a:schemeClr val="accent3">
                    <a:lumMod val="25000"/>
                  </a:schemeClr>
                </a:solidFill>
                <a:latin typeface="Abadi"/>
              </a:rPr>
              <a:t>Data collection methodology:</a:t>
            </a:r>
          </a:p>
          <a:p>
            <a:pPr lvl="1">
              <a:lnSpc>
                <a:spcPct val="120000"/>
              </a:lnSpc>
              <a:spcBef>
                <a:spcPts val="1400"/>
              </a:spcBef>
            </a:pPr>
            <a:r>
              <a:rPr lang="en-US" sz="4800" dirty="0">
                <a:solidFill>
                  <a:schemeClr val="bg2">
                    <a:lumMod val="50000"/>
                  </a:schemeClr>
                </a:solidFill>
                <a:latin typeface="Abadi"/>
              </a:rPr>
              <a:t>Data was gathered primarily from the SpaceX REST API, which provides data about launches, such as landing outcome.</a:t>
            </a:r>
          </a:p>
          <a:p>
            <a:pPr lvl="1">
              <a:lnSpc>
                <a:spcPct val="120000"/>
              </a:lnSpc>
              <a:spcBef>
                <a:spcPts val="1400"/>
              </a:spcBef>
            </a:pPr>
            <a:r>
              <a:rPr lang="en-US" sz="4800" dirty="0">
                <a:solidFill>
                  <a:schemeClr val="bg2">
                    <a:lumMod val="50000"/>
                  </a:schemeClr>
                </a:solidFill>
                <a:latin typeface="Abadi"/>
              </a:rPr>
              <a:t>Data was also gathered by web scraping wiki pages relating to the launches</a:t>
            </a:r>
          </a:p>
          <a:p>
            <a:pPr>
              <a:lnSpc>
                <a:spcPct val="120000"/>
              </a:lnSpc>
              <a:spcBef>
                <a:spcPts val="1400"/>
              </a:spcBef>
            </a:pPr>
            <a:r>
              <a:rPr lang="en-US" sz="5600" dirty="0">
                <a:solidFill>
                  <a:schemeClr val="accent3">
                    <a:lumMod val="25000"/>
                  </a:schemeClr>
                </a:solidFill>
                <a:latin typeface="Abadi"/>
              </a:rPr>
              <a:t>Perform data wrangling</a:t>
            </a:r>
          </a:p>
          <a:p>
            <a:pPr lvl="1">
              <a:lnSpc>
                <a:spcPct val="120000"/>
              </a:lnSpc>
              <a:spcBef>
                <a:spcPts val="1400"/>
              </a:spcBef>
            </a:pPr>
            <a:r>
              <a:rPr lang="en-US" sz="4800" dirty="0">
                <a:solidFill>
                  <a:schemeClr val="bg2">
                    <a:lumMod val="50000"/>
                  </a:schemeClr>
                </a:solidFill>
                <a:latin typeface="Abadi"/>
              </a:rPr>
              <a:t>Some data information from the API were IDs rather than the actual values, resulting in the use of the API again to relate those IDs to their respective values.</a:t>
            </a:r>
          </a:p>
          <a:p>
            <a:pPr lvl="1">
              <a:lnSpc>
                <a:spcPct val="120000"/>
              </a:lnSpc>
              <a:spcBef>
                <a:spcPts val="1400"/>
              </a:spcBef>
            </a:pPr>
            <a:r>
              <a:rPr lang="en-US" sz="4800" dirty="0">
                <a:solidFill>
                  <a:schemeClr val="bg2">
                    <a:lumMod val="50000"/>
                  </a:schemeClr>
                </a:solidFill>
                <a:latin typeface="Abadi"/>
              </a:rPr>
              <a:t>Only the relevant data needs to be kept, so proper filtering of the data set needs to be done so that the appropriate rocket boosters are selected (Falcon 9)</a:t>
            </a:r>
          </a:p>
          <a:p>
            <a:pPr lvl="1">
              <a:lnSpc>
                <a:spcPct val="120000"/>
              </a:lnSpc>
              <a:spcBef>
                <a:spcPts val="1400"/>
              </a:spcBef>
            </a:pPr>
            <a:r>
              <a:rPr lang="en-US" sz="4800" dirty="0">
                <a:solidFill>
                  <a:schemeClr val="bg2">
                    <a:lumMod val="50000"/>
                  </a:schemeClr>
                </a:solidFill>
                <a:latin typeface="Abadi"/>
              </a:rPr>
              <a:t>Null values for the rocket boosters are set to its mean value, while landing pad values were left null since that column was irrelevant</a:t>
            </a:r>
          </a:p>
          <a:p>
            <a:pPr>
              <a:lnSpc>
                <a:spcPct val="120000"/>
              </a:lnSpc>
              <a:spcBef>
                <a:spcPts val="1400"/>
              </a:spcBef>
            </a:pPr>
            <a:r>
              <a:rPr lang="en-US" sz="56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5600" dirty="0">
                <a:solidFill>
                  <a:schemeClr val="accent3">
                    <a:lumMod val="25000"/>
                  </a:schemeClr>
                </a:solidFill>
                <a:latin typeface="Abadi"/>
              </a:rPr>
              <a:t>Perform interactive visual analytics using Folium and </a:t>
            </a:r>
            <a:r>
              <a:rPr lang="en-US" sz="5600" dirty="0" err="1">
                <a:solidFill>
                  <a:schemeClr val="accent3">
                    <a:lumMod val="25000"/>
                  </a:schemeClr>
                </a:solidFill>
                <a:latin typeface="Abadi"/>
              </a:rPr>
              <a:t>Plotly</a:t>
            </a:r>
            <a:r>
              <a:rPr lang="en-US" sz="5600" dirty="0">
                <a:solidFill>
                  <a:schemeClr val="accent3">
                    <a:lumMod val="25000"/>
                  </a:schemeClr>
                </a:solidFill>
                <a:latin typeface="Abadi"/>
              </a:rPr>
              <a:t> Dash</a:t>
            </a:r>
          </a:p>
          <a:p>
            <a:pPr>
              <a:lnSpc>
                <a:spcPct val="120000"/>
              </a:lnSpc>
              <a:spcBef>
                <a:spcPts val="1400"/>
              </a:spcBef>
            </a:pPr>
            <a:r>
              <a:rPr lang="en-US" sz="5600" dirty="0">
                <a:solidFill>
                  <a:schemeClr val="accent3">
                    <a:lumMod val="25000"/>
                  </a:schemeClr>
                </a:solidFill>
                <a:latin typeface="Abadi"/>
              </a:rPr>
              <a:t>Perform predictive analysis using classification models</a:t>
            </a:r>
          </a:p>
          <a:p>
            <a:pPr lvl="1">
              <a:lnSpc>
                <a:spcPct val="120000"/>
              </a:lnSpc>
              <a:spcBef>
                <a:spcPts val="1400"/>
              </a:spcBef>
            </a:pPr>
            <a:r>
              <a:rPr lang="en-US" sz="5600" dirty="0">
                <a:solidFill>
                  <a:schemeClr val="bg2">
                    <a:lumMod val="50000"/>
                  </a:schemeClr>
                </a:solidFill>
                <a:latin typeface="Abadi"/>
              </a:rPr>
              <a:t>Built models based on optimal hyperparameters with the help of </a:t>
            </a:r>
            <a:r>
              <a:rPr lang="en-US" sz="5600" dirty="0" err="1">
                <a:solidFill>
                  <a:schemeClr val="bg2">
                    <a:lumMod val="50000"/>
                  </a:schemeClr>
                </a:solidFill>
                <a:latin typeface="Abadi"/>
              </a:rPr>
              <a:t>GridSearchCV</a:t>
            </a:r>
            <a:r>
              <a:rPr lang="en-US" sz="5600" dirty="0">
                <a:solidFill>
                  <a:schemeClr val="bg2">
                    <a:lumMod val="50000"/>
                  </a:schemeClr>
                </a:solidFill>
                <a:latin typeface="Abadi"/>
              </a:rPr>
              <a:t> to select the parameters which provided the highest in sample accuracy.</a:t>
            </a:r>
          </a:p>
          <a:p>
            <a:pPr lvl="1">
              <a:lnSpc>
                <a:spcPct val="120000"/>
              </a:lnSpc>
              <a:spcBef>
                <a:spcPts val="1400"/>
              </a:spcBef>
            </a:pPr>
            <a:r>
              <a:rPr lang="en-US" sz="5600" dirty="0">
                <a:solidFill>
                  <a:schemeClr val="bg2">
                    <a:lumMod val="50000"/>
                  </a:schemeClr>
                </a:solidFill>
                <a:latin typeface="Abadi"/>
              </a:rPr>
              <a:t>Evaluation of these models are done through a confusion matrix and it’s out of sample prediction accuracy</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D77AC1D2-8B41-4A7A-88CF-41E6B7D8C98D}"/>
              </a:ext>
            </a:extLst>
          </p:cNvPr>
          <p:cNvSpPr txBox="1">
            <a:spLocks/>
          </p:cNvSpPr>
          <p:nvPr/>
        </p:nvSpPr>
        <p:spPr>
          <a:xfrm>
            <a:off x="4965430" y="629268"/>
            <a:ext cx="6586491" cy="128616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tx1"/>
                </a:solidFill>
                <a:latin typeface="+mj-lt"/>
                <a:ea typeface="+mj-ea"/>
                <a:cs typeface="+mj-cs"/>
              </a:rPr>
              <a:t>Data Collection</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65431" y="2438400"/>
            <a:ext cx="6586489" cy="3785419"/>
          </a:xfrm>
          <a:prstGeom prst="rect">
            <a:avLst/>
          </a:prstGeom>
        </p:spPr>
        <p:txBody>
          <a:bodyPr vert="horz" lIns="91440" tIns="45720" rIns="91440" bIns="45720" rtlCol="0">
            <a:normAutofit/>
          </a:bodyPr>
          <a:lstStyle/>
          <a:p>
            <a:pPr>
              <a:spcBef>
                <a:spcPts val="1400"/>
              </a:spcBef>
            </a:pPr>
            <a:r>
              <a:rPr lang="en-US" sz="2000"/>
              <a:t>Data was gathered primarily from the SpaceX REST API, which provides data about launches, such as landing outcome.</a:t>
            </a:r>
          </a:p>
          <a:p>
            <a:pPr>
              <a:spcBef>
                <a:spcPts val="1400"/>
              </a:spcBef>
            </a:pPr>
            <a:r>
              <a:rPr lang="en-US" sz="2000"/>
              <a:t>Data was also gathered by web scraping wiki pages relating to the launches with the help of BeautifulSoup library; information regarding the launches similar to the info provided by the API was collected through this method</a:t>
            </a:r>
          </a:p>
        </p:txBody>
      </p:sp>
      <p:pic>
        <p:nvPicPr>
          <p:cNvPr id="14" name="Picture 13">
            <a:extLst>
              <a:ext uri="{FF2B5EF4-FFF2-40B4-BE49-F238E27FC236}">
                <a16:creationId xmlns:a16="http://schemas.microsoft.com/office/drawing/2014/main" id="{C764F37A-BF0C-3687-6102-D4EDDBD4B9B5}"/>
              </a:ext>
            </a:extLst>
          </p:cNvPr>
          <p:cNvPicPr>
            <a:picLocks noChangeAspect="1"/>
          </p:cNvPicPr>
          <p:nvPr/>
        </p:nvPicPr>
        <p:blipFill rotWithShape="1">
          <a:blip r:embed="rId2"/>
          <a:srcRect l="14424" r="47554"/>
          <a:stretch/>
        </p:blipFill>
        <p:spPr>
          <a:xfrm>
            <a:off x="20" y="10"/>
            <a:ext cx="4635571" cy="6857990"/>
          </a:xfrm>
          <a:prstGeom prst="rect">
            <a:avLst/>
          </a:prstGeom>
          <a:effectLst/>
        </p:spPr>
      </p:pic>
      <p:cxnSp>
        <p:nvCxnSpPr>
          <p:cNvPr id="18" name="Straight Connector 17">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0D9F9"/>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0167042" y="6356350"/>
            <a:ext cx="1186758"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7</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Using the SpaceX API, relevant data was collected. There were instances where the values retrieved for certain columns were ID references, not inherently containing information. This would then require a search of the appropriate endpoints to relate the IDs to the corresponding values.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i="1" dirty="0">
                <a:solidFill>
                  <a:schemeClr val="accent3">
                    <a:lumMod val="25000"/>
                  </a:schemeClr>
                </a:solidFill>
                <a:latin typeface="Abadi"/>
              </a:rPr>
              <a:t>Below is a link to the notebook to conduct this process:</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3"/>
              </a:rPr>
              <a:t>GitHub URL SpaceX API </a:t>
            </a:r>
            <a:endParaRPr lang="en-US" sz="2000"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59936312-D81A-F017-C86B-9FC3ED853649}"/>
              </a:ext>
            </a:extLst>
          </p:cNvPr>
          <p:cNvSpPr/>
          <p:nvPr/>
        </p:nvSpPr>
        <p:spPr>
          <a:xfrm>
            <a:off x="6027811" y="4974160"/>
            <a:ext cx="1590675"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Connect to REST API</a:t>
            </a:r>
          </a:p>
        </p:txBody>
      </p:sp>
      <p:sp>
        <p:nvSpPr>
          <p:cNvPr id="7" name="Rectangle 6">
            <a:extLst>
              <a:ext uri="{FF2B5EF4-FFF2-40B4-BE49-F238E27FC236}">
                <a16:creationId xmlns:a16="http://schemas.microsoft.com/office/drawing/2014/main" id="{B78FB4AA-42E2-0769-E4C1-3D8F1407ED33}"/>
              </a:ext>
            </a:extLst>
          </p:cNvPr>
          <p:cNvSpPr/>
          <p:nvPr/>
        </p:nvSpPr>
        <p:spPr>
          <a:xfrm>
            <a:off x="6027812" y="3676777"/>
            <a:ext cx="1590675"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Find the Endpoints with Info Needed</a:t>
            </a:r>
          </a:p>
        </p:txBody>
      </p:sp>
      <p:sp>
        <p:nvSpPr>
          <p:cNvPr id="8" name="Rectangle 7">
            <a:extLst>
              <a:ext uri="{FF2B5EF4-FFF2-40B4-BE49-F238E27FC236}">
                <a16:creationId xmlns:a16="http://schemas.microsoft.com/office/drawing/2014/main" id="{3FBB04A5-48CB-9BEF-9192-A4C82D33E402}"/>
              </a:ext>
            </a:extLst>
          </p:cNvPr>
          <p:cNvSpPr/>
          <p:nvPr/>
        </p:nvSpPr>
        <p:spPr>
          <a:xfrm>
            <a:off x="7928049" y="3676777"/>
            <a:ext cx="1590675"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Review Retrieved Info</a:t>
            </a:r>
          </a:p>
        </p:txBody>
      </p:sp>
      <p:sp>
        <p:nvSpPr>
          <p:cNvPr id="9" name="Rectangle 8">
            <a:extLst>
              <a:ext uri="{FF2B5EF4-FFF2-40B4-BE49-F238E27FC236}">
                <a16:creationId xmlns:a16="http://schemas.microsoft.com/office/drawing/2014/main" id="{C96DFD4B-C33F-33A9-672B-528E3419B98B}"/>
              </a:ext>
            </a:extLst>
          </p:cNvPr>
          <p:cNvSpPr/>
          <p:nvPr/>
        </p:nvSpPr>
        <p:spPr>
          <a:xfrm>
            <a:off x="9547299" y="1906722"/>
            <a:ext cx="1590675" cy="11612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Relate the IDs Provided to Their Actual Values</a:t>
            </a:r>
          </a:p>
        </p:txBody>
      </p:sp>
      <p:sp>
        <p:nvSpPr>
          <p:cNvPr id="10" name="Rectangle 9">
            <a:extLst>
              <a:ext uri="{FF2B5EF4-FFF2-40B4-BE49-F238E27FC236}">
                <a16:creationId xmlns:a16="http://schemas.microsoft.com/office/drawing/2014/main" id="{C865766D-7BD7-E7B2-F99C-15F1AABB5EA5}"/>
              </a:ext>
            </a:extLst>
          </p:cNvPr>
          <p:cNvSpPr/>
          <p:nvPr/>
        </p:nvSpPr>
        <p:spPr>
          <a:xfrm>
            <a:off x="9547299" y="4974160"/>
            <a:ext cx="1590675"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Proceed to Data Wrangling</a:t>
            </a:r>
          </a:p>
        </p:txBody>
      </p:sp>
      <p:cxnSp>
        <p:nvCxnSpPr>
          <p:cNvPr id="12" name="Straight Arrow Connector 11">
            <a:extLst>
              <a:ext uri="{FF2B5EF4-FFF2-40B4-BE49-F238E27FC236}">
                <a16:creationId xmlns:a16="http://schemas.microsoft.com/office/drawing/2014/main" id="{DDB91C8C-AA7B-0A98-7C3A-EF5B4974A40B}"/>
              </a:ext>
            </a:extLst>
          </p:cNvPr>
          <p:cNvCxnSpPr>
            <a:cxnSpLocks/>
            <a:stCxn id="2" idx="2"/>
            <a:endCxn id="7" idx="2"/>
          </p:cNvCxnSpPr>
          <p:nvPr/>
        </p:nvCxnSpPr>
        <p:spPr>
          <a:xfrm flipV="1">
            <a:off x="6823149" y="4486402"/>
            <a:ext cx="1" cy="1297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9B26753-9879-70DE-CB15-FF3C88C24717}"/>
              </a:ext>
            </a:extLst>
          </p:cNvPr>
          <p:cNvCxnSpPr>
            <a:cxnSpLocks/>
            <a:stCxn id="7" idx="3"/>
            <a:endCxn id="8" idx="1"/>
          </p:cNvCxnSpPr>
          <p:nvPr/>
        </p:nvCxnSpPr>
        <p:spPr>
          <a:xfrm>
            <a:off x="7618487" y="4081590"/>
            <a:ext cx="3095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56FE0D-3D0F-F309-E712-8E4491E56FFE}"/>
              </a:ext>
            </a:extLst>
          </p:cNvPr>
          <p:cNvCxnSpPr>
            <a:cxnSpLocks/>
            <a:stCxn id="8" idx="3"/>
            <a:endCxn id="32" idx="1"/>
          </p:cNvCxnSpPr>
          <p:nvPr/>
        </p:nvCxnSpPr>
        <p:spPr>
          <a:xfrm flipV="1">
            <a:off x="9518724" y="4081589"/>
            <a:ext cx="30956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0DF074B-B426-C7B2-0637-A410091BFCD1}"/>
              </a:ext>
            </a:extLst>
          </p:cNvPr>
          <p:cNvCxnSpPr>
            <a:cxnSpLocks/>
            <a:stCxn id="32" idx="0"/>
            <a:endCxn id="9" idx="2"/>
          </p:cNvCxnSpPr>
          <p:nvPr/>
        </p:nvCxnSpPr>
        <p:spPr>
          <a:xfrm flipV="1">
            <a:off x="10342637" y="3067977"/>
            <a:ext cx="0" cy="6371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Diamond 31">
            <a:extLst>
              <a:ext uri="{FF2B5EF4-FFF2-40B4-BE49-F238E27FC236}">
                <a16:creationId xmlns:a16="http://schemas.microsoft.com/office/drawing/2014/main" id="{DCDBADFD-1783-F19B-F735-0D034B9F4252}"/>
              </a:ext>
            </a:extLst>
          </p:cNvPr>
          <p:cNvSpPr/>
          <p:nvPr/>
        </p:nvSpPr>
        <p:spPr>
          <a:xfrm>
            <a:off x="9828286" y="3705098"/>
            <a:ext cx="1028702" cy="752982"/>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Is Info ID?</a:t>
            </a:r>
          </a:p>
        </p:txBody>
      </p:sp>
      <p:cxnSp>
        <p:nvCxnSpPr>
          <p:cNvPr id="35" name="Straight Arrow Connector 34">
            <a:extLst>
              <a:ext uri="{FF2B5EF4-FFF2-40B4-BE49-F238E27FC236}">
                <a16:creationId xmlns:a16="http://schemas.microsoft.com/office/drawing/2014/main" id="{25E89B9D-6C65-8D31-FC28-211C7699F267}"/>
              </a:ext>
            </a:extLst>
          </p:cNvPr>
          <p:cNvCxnSpPr>
            <a:cxnSpLocks/>
            <a:stCxn id="32" idx="2"/>
            <a:endCxn id="10" idx="0"/>
          </p:cNvCxnSpPr>
          <p:nvPr/>
        </p:nvCxnSpPr>
        <p:spPr>
          <a:xfrm>
            <a:off x="10342637" y="4458080"/>
            <a:ext cx="0" cy="5160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2839250-CFA3-FC2B-A82C-5DF66FB606D0}"/>
              </a:ext>
            </a:extLst>
          </p:cNvPr>
          <p:cNvSpPr txBox="1"/>
          <p:nvPr/>
        </p:nvSpPr>
        <p:spPr>
          <a:xfrm>
            <a:off x="9828249" y="3499256"/>
            <a:ext cx="514351" cy="261610"/>
          </a:xfrm>
          <a:prstGeom prst="rect">
            <a:avLst/>
          </a:prstGeom>
          <a:noFill/>
        </p:spPr>
        <p:txBody>
          <a:bodyPr wrap="square" rtlCol="0">
            <a:spAutoFit/>
          </a:bodyPr>
          <a:lstStyle/>
          <a:p>
            <a:r>
              <a:rPr lang="en-US" sz="1100" dirty="0"/>
              <a:t>Yes</a:t>
            </a:r>
          </a:p>
        </p:txBody>
      </p:sp>
      <p:sp>
        <p:nvSpPr>
          <p:cNvPr id="39" name="TextBox 38">
            <a:extLst>
              <a:ext uri="{FF2B5EF4-FFF2-40B4-BE49-F238E27FC236}">
                <a16:creationId xmlns:a16="http://schemas.microsoft.com/office/drawing/2014/main" id="{AC64DFB2-5FA0-679C-BB82-60A2AA36ACBF}"/>
              </a:ext>
            </a:extLst>
          </p:cNvPr>
          <p:cNvSpPr txBox="1"/>
          <p:nvPr/>
        </p:nvSpPr>
        <p:spPr>
          <a:xfrm>
            <a:off x="9894360" y="4562475"/>
            <a:ext cx="514351" cy="261610"/>
          </a:xfrm>
          <a:prstGeom prst="rect">
            <a:avLst/>
          </a:prstGeom>
          <a:noFill/>
        </p:spPr>
        <p:txBody>
          <a:bodyPr wrap="square" rtlCol="0">
            <a:spAutoFit/>
          </a:bodyPr>
          <a:lstStyle/>
          <a:p>
            <a:r>
              <a:rPr lang="en-US" sz="1100" dirty="0"/>
              <a:t>No</a:t>
            </a:r>
          </a:p>
        </p:txBody>
      </p:sp>
      <p:cxnSp>
        <p:nvCxnSpPr>
          <p:cNvPr id="47" name="Connector: Elbow 46">
            <a:extLst>
              <a:ext uri="{FF2B5EF4-FFF2-40B4-BE49-F238E27FC236}">
                <a16:creationId xmlns:a16="http://schemas.microsoft.com/office/drawing/2014/main" id="{00ADA933-62E4-C6A8-242A-EBCAC8E5D75D}"/>
              </a:ext>
            </a:extLst>
          </p:cNvPr>
          <p:cNvCxnSpPr>
            <a:stCxn id="9" idx="1"/>
            <a:endCxn id="7" idx="0"/>
          </p:cNvCxnSpPr>
          <p:nvPr/>
        </p:nvCxnSpPr>
        <p:spPr>
          <a:xfrm rot="10800000" flipV="1">
            <a:off x="6823151" y="2487349"/>
            <a:ext cx="2724149" cy="118942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884737"/>
          </a:xfrm>
          <a:prstGeom prst="rect">
            <a:avLst/>
          </a:prstGeom>
        </p:spPr>
        <p:txBody>
          <a:bodyPr lIns="91440" tIns="45720" rIns="91440" bIns="45720" anchor="t">
            <a:no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With the use of the Beautiful Soup library, information available in wikis relating to SpaceX launches were collected; the information collected is similar to what was provided in the API (successful retrieval of the first stage rocket, launch sites, etc.). The code parsed through a table which contained the useful information.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i="1" dirty="0">
                <a:solidFill>
                  <a:schemeClr val="accent3">
                    <a:lumMod val="25000"/>
                  </a:schemeClr>
                </a:solidFill>
                <a:latin typeface="Abadi"/>
              </a:rPr>
              <a:t>Below is a link to the notebook to conduct this process:</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3"/>
              </a:rPr>
              <a:t>GitHub URL SpaceX </a:t>
            </a:r>
            <a:r>
              <a:rPr lang="en-US" sz="1800" dirty="0" err="1">
                <a:solidFill>
                  <a:schemeClr val="accent3">
                    <a:lumMod val="25000"/>
                  </a:schemeClr>
                </a:solidFill>
                <a:latin typeface="Abadi" panose="020B0604020104020204" pitchFamily="34" charset="0"/>
                <a:hlinkClick r:id="rId3"/>
              </a:rPr>
              <a:t>Webscraping</a:t>
            </a:r>
            <a:endParaRPr lang="en-US" sz="2000"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Rectangle 4">
            <a:extLst>
              <a:ext uri="{FF2B5EF4-FFF2-40B4-BE49-F238E27FC236}">
                <a16:creationId xmlns:a16="http://schemas.microsoft.com/office/drawing/2014/main" id="{E66E2B30-584C-E111-090F-AAFE22EEC07D}"/>
              </a:ext>
            </a:extLst>
          </p:cNvPr>
          <p:cNvSpPr/>
          <p:nvPr/>
        </p:nvSpPr>
        <p:spPr>
          <a:xfrm>
            <a:off x="6180211" y="2110404"/>
            <a:ext cx="1590675"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Identify Where the Info Needed Is</a:t>
            </a:r>
          </a:p>
        </p:txBody>
      </p:sp>
      <p:sp>
        <p:nvSpPr>
          <p:cNvPr id="13" name="Rectangle 12">
            <a:extLst>
              <a:ext uri="{FF2B5EF4-FFF2-40B4-BE49-F238E27FC236}">
                <a16:creationId xmlns:a16="http://schemas.microsoft.com/office/drawing/2014/main" id="{1930E37F-2331-6E7E-42B8-B395ED2DD17E}"/>
              </a:ext>
            </a:extLst>
          </p:cNvPr>
          <p:cNvSpPr/>
          <p:nvPr/>
        </p:nvSpPr>
        <p:spPr>
          <a:xfrm>
            <a:off x="6180211" y="3240152"/>
            <a:ext cx="1590675" cy="1075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Parse through the Element which has the Info</a:t>
            </a:r>
          </a:p>
        </p:txBody>
      </p:sp>
      <p:sp>
        <p:nvSpPr>
          <p:cNvPr id="14" name="Rectangle 13">
            <a:extLst>
              <a:ext uri="{FF2B5EF4-FFF2-40B4-BE49-F238E27FC236}">
                <a16:creationId xmlns:a16="http://schemas.microsoft.com/office/drawing/2014/main" id="{A344B66A-1C48-C5FC-F01A-C8F755F3A718}"/>
              </a:ext>
            </a:extLst>
          </p:cNvPr>
          <p:cNvSpPr/>
          <p:nvPr/>
        </p:nvSpPr>
        <p:spPr>
          <a:xfrm>
            <a:off x="6307265" y="4632814"/>
            <a:ext cx="1336563" cy="899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Store Parsed Data</a:t>
            </a:r>
          </a:p>
        </p:txBody>
      </p:sp>
      <p:sp>
        <p:nvSpPr>
          <p:cNvPr id="15" name="Rectangle 14">
            <a:extLst>
              <a:ext uri="{FF2B5EF4-FFF2-40B4-BE49-F238E27FC236}">
                <a16:creationId xmlns:a16="http://schemas.microsoft.com/office/drawing/2014/main" id="{B5969084-3490-10EE-5666-C2B1CB4630D7}"/>
              </a:ext>
            </a:extLst>
          </p:cNvPr>
          <p:cNvSpPr/>
          <p:nvPr/>
        </p:nvSpPr>
        <p:spPr>
          <a:xfrm>
            <a:off x="8933083" y="4227656"/>
            <a:ext cx="1955728" cy="17099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Append Stored Data into the Master Dataset from both </a:t>
            </a:r>
            <a:r>
              <a:rPr lang="en-US" dirty="0" err="1"/>
              <a:t>Webscraping</a:t>
            </a:r>
            <a:r>
              <a:rPr lang="en-US" dirty="0"/>
              <a:t> and APIs</a:t>
            </a:r>
          </a:p>
        </p:txBody>
      </p:sp>
      <p:cxnSp>
        <p:nvCxnSpPr>
          <p:cNvPr id="16" name="Straight Arrow Connector 15">
            <a:extLst>
              <a:ext uri="{FF2B5EF4-FFF2-40B4-BE49-F238E27FC236}">
                <a16:creationId xmlns:a16="http://schemas.microsoft.com/office/drawing/2014/main" id="{BE340768-8798-75F5-B2B3-CEF56E5BDE2D}"/>
              </a:ext>
            </a:extLst>
          </p:cNvPr>
          <p:cNvCxnSpPr>
            <a:cxnSpLocks/>
            <a:stCxn id="5" idx="2"/>
            <a:endCxn id="13" idx="0"/>
          </p:cNvCxnSpPr>
          <p:nvPr/>
        </p:nvCxnSpPr>
        <p:spPr>
          <a:xfrm>
            <a:off x="6975549" y="2920029"/>
            <a:ext cx="0" cy="3201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8BF628A-E997-DD9D-0CB7-D012B2CD5D97}"/>
              </a:ext>
            </a:extLst>
          </p:cNvPr>
          <p:cNvCxnSpPr>
            <a:cxnSpLocks/>
            <a:stCxn id="13" idx="2"/>
            <a:endCxn id="14" idx="0"/>
          </p:cNvCxnSpPr>
          <p:nvPr/>
        </p:nvCxnSpPr>
        <p:spPr>
          <a:xfrm flipH="1">
            <a:off x="6975547" y="4315266"/>
            <a:ext cx="2" cy="3175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518DAA1-0F5E-F472-9FB6-300EC6F14F79}"/>
              </a:ext>
            </a:extLst>
          </p:cNvPr>
          <p:cNvCxnSpPr>
            <a:cxnSpLocks/>
            <a:stCxn id="14" idx="3"/>
            <a:endCxn id="15" idx="1"/>
          </p:cNvCxnSpPr>
          <p:nvPr/>
        </p:nvCxnSpPr>
        <p:spPr>
          <a:xfrm flipV="1">
            <a:off x="7643828" y="5082632"/>
            <a:ext cx="128925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308</TotalTime>
  <Words>2829</Words>
  <Application>Microsoft Office PowerPoint</Application>
  <PresentationFormat>Widescreen</PresentationFormat>
  <Paragraphs>370</Paragraphs>
  <Slides>49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Binaryxx Sune</cp:lastModifiedBy>
  <cp:revision>205</cp:revision>
  <dcterms:created xsi:type="dcterms:W3CDTF">2021-04-29T18:58:34Z</dcterms:created>
  <dcterms:modified xsi:type="dcterms:W3CDTF">2023-01-27T22:43:03Z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